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comment2.xml" ContentType="application/vnd.openxmlformats-officedocument.presentationml.comment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omments/comment3.xml" ContentType="application/vnd.openxmlformats-officedocument.presentationml.comment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79" r:id="rId2"/>
    <p:sldId id="261" r:id="rId3"/>
    <p:sldId id="280" r:id="rId4"/>
    <p:sldId id="281" r:id="rId5"/>
    <p:sldId id="282" r:id="rId6"/>
    <p:sldId id="283" r:id="rId7"/>
    <p:sldId id="286" r:id="rId8"/>
    <p:sldId id="285" r:id="rId9"/>
    <p:sldId id="341" r:id="rId10"/>
    <p:sldId id="342" r:id="rId11"/>
    <p:sldId id="290" r:id="rId12"/>
    <p:sldId id="291" r:id="rId13"/>
    <p:sldId id="344" r:id="rId14"/>
    <p:sldId id="352" r:id="rId15"/>
    <p:sldId id="353" r:id="rId16"/>
    <p:sldId id="334" r:id="rId17"/>
    <p:sldId id="343" r:id="rId18"/>
    <p:sldId id="294" r:id="rId19"/>
    <p:sldId id="298" r:id="rId20"/>
    <p:sldId id="354" r:id="rId21"/>
    <p:sldId id="345" r:id="rId22"/>
    <p:sldId id="360" r:id="rId23"/>
    <p:sldId id="300" r:id="rId24"/>
    <p:sldId id="303" r:id="rId25"/>
    <p:sldId id="301" r:id="rId26"/>
    <p:sldId id="302" r:id="rId27"/>
    <p:sldId id="348" r:id="rId28"/>
    <p:sldId id="339" r:id="rId29"/>
    <p:sldId id="313" r:id="rId30"/>
    <p:sldId id="312" r:id="rId31"/>
    <p:sldId id="307" r:id="rId32"/>
    <p:sldId id="340" r:id="rId33"/>
    <p:sldId id="265" r:id="rId34"/>
    <p:sldId id="278" r:id="rId35"/>
    <p:sldId id="317" r:id="rId36"/>
    <p:sldId id="318" r:id="rId37"/>
    <p:sldId id="319" r:id="rId38"/>
    <p:sldId id="321" r:id="rId39"/>
    <p:sldId id="326" r:id="rId40"/>
    <p:sldId id="327" r:id="rId41"/>
    <p:sldId id="330" r:id="rId42"/>
    <p:sldId id="333" r:id="rId43"/>
    <p:sldId id="356" r:id="rId44"/>
    <p:sldId id="358" r:id="rId45"/>
    <p:sldId id="359" r:id="rId46"/>
    <p:sldId id="355" r:id="rId47"/>
    <p:sldId id="349" r:id="rId48"/>
    <p:sldId id="350" r:id="rId49"/>
    <p:sldId id="346" r:id="rId50"/>
    <p:sldId id="347" r:id="rId51"/>
    <p:sldId id="351" r:id="rId52"/>
  </p:sldIdLst>
  <p:sldSz cx="12192000" cy="6858000"/>
  <p:notesSz cx="6797675" cy="992822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atz Christoph" initials="WC" lastIdx="2" clrIdx="0">
    <p:extLst>
      <p:ext uri="{19B8F6BF-5375-455C-9EA6-DF929625EA0E}">
        <p15:presenceInfo xmlns:p15="http://schemas.microsoft.com/office/powerpoint/2012/main" userId="S-1-5-21-1186087921-1975452658-20515302-362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62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90" autoAdjust="0"/>
    <p:restoredTop sz="86400" autoAdjust="0"/>
  </p:normalViewPr>
  <p:slideViewPr>
    <p:cSldViewPr>
      <p:cViewPr>
        <p:scale>
          <a:sx n="40" d="100"/>
          <a:sy n="40" d="100"/>
        </p:scale>
        <p:origin x="1616" y="396"/>
      </p:cViewPr>
      <p:guideLst>
        <p:guide orient="horz" pos="2160"/>
        <p:guide pos="3840"/>
      </p:guideLst>
    </p:cSldViewPr>
  </p:slideViewPr>
  <p:notesTextViewPr>
    <p:cViewPr>
      <p:scale>
        <a:sx n="1" d="1"/>
        <a:sy n="1" d="1"/>
      </p:scale>
      <p:origin x="0" y="-28"/>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4-29T05:54:45.713" idx="1">
    <p:pos x="10" y="10"/>
    <p:text>Wir haben nicht nur ein Treibhausgas-Problem. Es gibt noch weitere Belastungsgrenzen der Erde
Wir haben global und lokal ein Naturverbrauchsproblem. Eine imperiale Lebensweise einer Minderheit der Menschheit verursacht mit einem Überkonsum, dass wir an planetare Grenzen stoßen.  
1,6 Erden wären notwendig, um den heutigen Lebensstandard zu erhalten.     das berechnete der Umweltökonom Sir Partha Dasgupta von der Cambridge University in einem Bericht über die Ökonomik der Biodiversität, den die britische Regierung im Jahr 2019 bei ihm in Auftrag gegeben hatte.
Die Welt verbraucht im Jahr die Ressourcen von rund 1,8 Erden.  Nach österreichischer Lebensweise
sind es sogar etwa 3,5 Erden. (Stand 2022)
https://www.footprint.at/2022/07/27/overshoot-day-2022/</p:text>
    <p:extLst>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3-04-29T06:21:42.942" idx="2">
    <p:pos x="7412" y="4071"/>
    <p:text>https://www.kaoe.at/dl/knqNJmoJklKkJqx4KJKJmMJKlNLk/KAO__Dossier_Mitweltgerechtigkeit_web_pdf
2.3.	Ernährung: weniger Fleischkonsum, mehr regionale, biologische Landwirtschaft 
Der hohe Fleischkonsum ist der Haupttreiber, dass der Planet seine Grenzen bezüglich Süßwasserverfügbarkeit, Regenwaldabholzung, Artenvielfalt und Treibhausgasemissionen überschritten hat (WWF). 70 Prozent der weltweiten Agrarflächen werden für die Produktion von Fleisch genutzt. Bereits eine Reduktion des Fleischkonsums auf ein- bis zweimal pro Woche könnte knapp ein Drittel an Treibhausgasen einsparen.
Das heißt gesellschaftspolitisch: 
•	… dass wir uns für einen Ausstieg aus der industriellen Fleischproduktion einsetzen.
•	… dass wir gesetzliche Maßnahmen gegen die Verschwendung von Lebensmitteln fordern.
•	… dass es massive Förderung und einen Aktionsplan für mehr pflanzenbasierte Ernährung braucht.
•	… dass wir uns für Förderung und Ausbau der Bio-Landwirtschaft stark machen.
2.4.	weniger Ressourcenverbrauch und Müll
o	 „Recht auf Reparatur“ muss Waren haltbarer und reparierbar machen; Reparatur-Gutscheine und Reparatur-Netzwerke müssen ausgebaut werden.
o	Wir fordern Maßnahmen zur Reduktion von Plastikverpackungen
o	Einsatz für eine rasche Energiewende:  Energiebedarf senken, Energieeffizienz steigern, Verbleibenden Bedarf aus erneuerbaren Energien decken</p:text>
    <p:extLst>
      <p:ext uri="{C676402C-5697-4E1C-873F-D02D1690AC5C}">
        <p15:threadingInfo xmlns:p15="http://schemas.microsoft.com/office/powerpoint/2012/main" timeZoneBias="-12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3-04-29T06:21:42.942" idx="2">
    <p:pos x="7412" y="4071"/>
    <p:text>https://www.kaoe.at/dl/knqNJmoJklKkJqx4KJKJmMJKlNLk/KAO__Dossier_Mitweltgerechtigkeit_web_pdf
2.3.	Ernährung: weniger Fleischkonsum, mehr regionale, biologische Landwirtschaft 
Der hohe Fleischkonsum ist der Haupttreiber, dass der Planet seine Grenzen bezüglich Süßwasserverfügbarkeit, Regenwaldabholzung, Artenvielfalt und Treibhausgasemissionen überschritten hat (WWF). 70 Prozent der weltweiten Agrarflächen werden für die Produktion von Fleisch genutzt. Bereits eine Reduktion des Fleischkonsums auf ein- bis zweimal pro Woche könnte knapp ein Drittel an Treibhausgasen einsparen.
Das heißt gesellschaftspolitisch: 
•	… dass wir uns für einen Ausstieg aus der industriellen Fleischproduktion einsetzen.
•	… dass wir gesetzliche Maßnahmen gegen die Verschwendung von Lebensmitteln fordern.
•	… dass es massive Förderung und einen Aktionsplan für mehr pflanzenbasierte Ernährung braucht.
•	… dass wir uns für Förderung und Ausbau der Bio-Landwirtschaft stark machen.
2.4.	weniger Ressourcenverbrauch und Müll
o	 „Recht auf Reparatur“ muss Waren haltbarer und reparierbar machen; Reparatur-Gutscheine und Reparatur-Netzwerke müssen ausgebaut werden.
o	Wir fordern Maßnahmen zur Reduktion von Plastikverpackungen
o	Einsatz für eine rasche Energiewende:  Energiebedarf senken, Energieeffizienz steigern, Verbleibenden Bedarf aus erneuerbaren Energien decken</p:text>
    <p:extLst>
      <p:ext uri="{C676402C-5697-4E1C-873F-D02D1690AC5C}">
        <p15:threadingInfo xmlns:p15="http://schemas.microsoft.com/office/powerpoint/2012/main" timeZoneBias="-12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7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1" y="0"/>
            <a:ext cx="2945659" cy="49641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50444" y="0"/>
            <a:ext cx="2945659" cy="496412"/>
          </a:xfrm>
          <a:prstGeom prst="rect">
            <a:avLst/>
          </a:prstGeom>
        </p:spPr>
        <p:txBody>
          <a:bodyPr vert="horz" lIns="91440" tIns="45720" rIns="91440" bIns="45720" rtlCol="0"/>
          <a:lstStyle>
            <a:lvl1pPr algn="r">
              <a:defRPr sz="1200"/>
            </a:lvl1pPr>
          </a:lstStyle>
          <a:p>
            <a:fld id="{40510C8F-CB26-4BAC-8F51-63F0C173D4C3}" type="datetimeFigureOut">
              <a:rPr lang="de-DE" smtClean="0"/>
              <a:t>01.06.2023</a:t>
            </a:fld>
            <a:endParaRPr lang="de-DE"/>
          </a:p>
        </p:txBody>
      </p:sp>
      <p:sp>
        <p:nvSpPr>
          <p:cNvPr id="4" name="Folienbildplatzhalter 3"/>
          <p:cNvSpPr>
            <a:spLocks noGrp="1" noRot="1" noChangeAspect="1"/>
          </p:cNvSpPr>
          <p:nvPr>
            <p:ph type="sldImg" idx="2"/>
          </p:nvPr>
        </p:nvSpPr>
        <p:spPr>
          <a:xfrm>
            <a:off x="92075" y="746125"/>
            <a:ext cx="6613525" cy="3721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768" y="4715908"/>
            <a:ext cx="5438140" cy="4467702"/>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1" y="9430091"/>
            <a:ext cx="2945659" cy="496412"/>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50444" y="9430091"/>
            <a:ext cx="2945659" cy="496412"/>
          </a:xfrm>
          <a:prstGeom prst="rect">
            <a:avLst/>
          </a:prstGeom>
        </p:spPr>
        <p:txBody>
          <a:bodyPr vert="horz" lIns="91440" tIns="45720" rIns="91440" bIns="45720" rtlCol="0" anchor="b"/>
          <a:lstStyle>
            <a:lvl1pPr algn="r">
              <a:defRPr sz="1200"/>
            </a:lvl1pPr>
          </a:lstStyle>
          <a:p>
            <a:fld id="{9BC55D6C-AA1E-4FD7-AEC3-D839066330D2}" type="slidenum">
              <a:rPr lang="de-DE" smtClean="0"/>
              <a:t>‹Nr.›</a:t>
            </a:fld>
            <a:endParaRPr lang="de-DE"/>
          </a:p>
        </p:txBody>
      </p:sp>
    </p:spTree>
    <p:extLst>
      <p:ext uri="{BB962C8B-B14F-4D97-AF65-F5344CB8AC3E}">
        <p14:creationId xmlns:p14="http://schemas.microsoft.com/office/powerpoint/2010/main" val="2674825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kaoe.at/dl/knqNJmoJklKkJqx4KJKJmMJKlNLk/KAO__Dossier_Mitweltgerechtigkeit_web_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kab.de/fileadmin/user_upload/kab_de/Fotos/Themen/kirche/KAB_Lesehilfe_laudato_si_Online_Version.pdf"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fcg.at/wp-content/uploads/2020/04/Laudato-Si-Ausfuehrungen-zur-Enzyklika-von-Papst-Franziskus-Karin-Petter-Trausnitz.pdf"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un.org/ga/search/view_doc.asp?symbol=A/RES/70/1&amp;Lang=E"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sustainabledevelopment.un.org/topic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2.vatican.va/content/john-paul-ii/de.html"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duh.de/projekte/planetare-grenzen/" TargetMode="External"/><Relationship Id="rId2" Type="http://schemas.openxmlformats.org/officeDocument/2006/relationships/slide" Target="../slides/slide6.xml"/><Relationship Id="rId1" Type="http://schemas.openxmlformats.org/officeDocument/2006/relationships/notesMaster" Target="../notesMasters/notesMaster1.xml"/><Relationship Id="rId5" Type="http://schemas.openxmlformats.org/officeDocument/2006/relationships/hyperlink" Target="https://www.duh.de/themen/energie-klima/energiewende/klimafreundliche-energie/" TargetMode="External"/><Relationship Id="rId4" Type="http://schemas.openxmlformats.org/officeDocument/2006/relationships/hyperlink" Target="https://www.nationalgeographic.de/wissenschaft/2019/10/massenaussterben-ein-widerkehrendes-phaenomen"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vcoe.at/themen/klimavertraegliche-mobilitae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orf.at/stories/3263842/"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www.schoepfung.at/site/home/petition/petition/1.html" TargetMode="External"/><Relationship Id="rId5" Type="http://schemas.openxmlformats.org/officeDocument/2006/relationships/hyperlink" Target="https://www.footprint.at/2022/07/27/overshoot-day-2022/" TargetMode="External"/><Relationship Id="rId4" Type="http://schemas.openxmlformats.org/officeDocument/2006/relationships/hyperlink" Target="https://www.gov.uk/government/publications/final-report-the-economics-of-biodiversity-the-dasgupta-review"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hagel.at/bodenverbrauch/"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www.kaoe.at/artikel/138786/wiener-stadtstrasse-ziviler-ungehorsam-ist-notwendig"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science.apa.at/mehrzumthema/treibhausgase-mengen-und-trends-in-oesterreich/"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hagel.at/bodenverbrauch/" TargetMode="External"/><Relationship Id="rId7" Type="http://schemas.openxmlformats.org/officeDocument/2006/relationships/hyperlink" Target="https://www.tempolimit-jetzt.at/unterstuetzerinnen/"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www.tempolimit-jetzt.at/#offener-brief" TargetMode="External"/><Relationship Id="rId5" Type="http://schemas.openxmlformats.org/officeDocument/2006/relationships/hyperlink" Target="https://www.tempolimit-jetzt.at/initiatorinnen" TargetMode="External"/><Relationship Id="rId4" Type="http://schemas.openxmlformats.org/officeDocument/2006/relationships/hyperlink" Target="http://www.tempolimit-jetzt.at/"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ur05.safelinks.protection.outlook.com/?url=http%3A%2F%2Fwww.verkehrswende.at%2Ftempo-senken%2F&amp;data=05%7C01%7C%7Cae4f866d736c439bb97f08db3c308efb%7C1d1232c69cb1496f83d09376e37d3453%7C0%7C0%7C638169951479288442%7CUnknown%7CTWFpbGZsb3d8eyJWIjoiMC4wLjAwMDAiLCJQIjoiV2luMzIiLCJBTiI6Ik1haWwiLCJXVCI6Mn0%3D%7C3000%7C%7C%7C&amp;sdata=AsVeHPgAT0uBYP4lmsw0ToiEoH8CTSNYpFvs4%2FK%2BqCQ%3D&amp;reserved=0"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tempolimit-jetzt.at/" TargetMode="External"/><Relationship Id="rId7" Type="http://schemas.openxmlformats.org/officeDocument/2006/relationships/hyperlink" Target="https://eur05.safelinks.protection.outlook.com/?url=http%3A%2F%2Fwww.verkehrswende.at%2Ftempo-senken%2F&amp;data=05%7C01%7C%7Cae4f866d736c439bb97f08db3c308efb%7C1d1232c69cb1496f83d09376e37d3453%7C0%7C0%7C638169951479288442%7CUnknown%7CTWFpbGZsb3d8eyJWIjoiMC4wLjAwMDAiLCJQIjoiV2luMzIiLCJBTiI6Ik1haWwiLCJXVCI6Mn0%3D%7C3000%7C%7C%7C&amp;sdata=AsVeHPgAT0uBYP4lmsw0ToiEoH8CTSNYpFvs4%2FK%2BqCQ%3D&amp;reserved=0"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tempolimit-jetzt.at/unterstuetzerinnen/" TargetMode="External"/><Relationship Id="rId5" Type="http://schemas.openxmlformats.org/officeDocument/2006/relationships/hyperlink" Target="https://www.tempolimit-jetzt.at/#offener-brief" TargetMode="External"/><Relationship Id="rId4" Type="http://schemas.openxmlformats.org/officeDocument/2006/relationships/hyperlink" Target="https://www.tempolimit-jetzt.at/initiatorinnen"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eur05.safelinks.protection.outlook.com/?url=http%3A%2F%2Fwww.verkehrswende.at%2Ftempo-senken%2F&amp;data=05%7C01%7C%7Cae4f866d736c439bb97f08db3c308efb%7C1d1232c69cb1496f83d09376e37d3453%7C0%7C0%7C638169951479288442%7CUnknown%7CTWFpbGZsb3d8eyJWIjoiMC4wLjAwMDAiLCJQIjoiV2luMzIiLCJBTiI6Ik1haWwiLCJXVCI6Mn0%3D%7C3000%7C%7C%7C&amp;sdata=AsVeHPgAT0uBYP4lmsw0ToiEoH8CTSNYpFvs4%2FK%2BqCQ%3D&amp;reserved=0"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slide" Target="../slides/slide18.xml"/><Relationship Id="rId1" Type="http://schemas.openxmlformats.org/officeDocument/2006/relationships/notesMaster" Target="../notesMasters/notesMaster1.xml"/><Relationship Id="rId5" Type="http://schemas.openxmlformats.org/officeDocument/2006/relationships/hyperlink" Target="https://www.misereor.de/mitmachen/ausstellungen/karikaturenausstellung" TargetMode="External"/><Relationship Id="rId4" Type="http://schemas.openxmlformats.org/officeDocument/2006/relationships/hyperlink" Target="https://de.30kmh.eu/"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www.tempolimit-jetzt.at/" TargetMode="External"/><Relationship Id="rId7" Type="http://schemas.openxmlformats.org/officeDocument/2006/relationships/hyperlink" Target="https://eur05.safelinks.protection.outlook.com/?url=http%3A%2F%2Fwww.verkehrswende.at%2Ftempo-senken%2F&amp;data=05%7C01%7C%7Cae4f866d736c439bb97f08db3c308efb%7C1d1232c69cb1496f83d09376e37d3453%7C0%7C0%7C638169951479288442%7CUnknown%7CTWFpbGZsb3d8eyJWIjoiMC4wLjAwMDAiLCJQIjoiV2luMzIiLCJBTiI6Ik1haWwiLCJXVCI6Mn0%3D%7C3000%7C%7C%7C&amp;sdata=AsVeHPgAT0uBYP4lmsw0ToiEoH8CTSNYpFvs4%2FK%2BqCQ%3D&amp;reserved=0"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www.tempolimit-jetzt.at/unterstuetzerinnen/" TargetMode="External"/><Relationship Id="rId5" Type="http://schemas.openxmlformats.org/officeDocument/2006/relationships/hyperlink" Target="https://www.tempolimit-jetzt.at/#offener-brief" TargetMode="External"/><Relationship Id="rId4" Type="http://schemas.openxmlformats.org/officeDocument/2006/relationships/hyperlink" Target="https://www.tempolimit-jetzt.at/initiatorinnen"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vcoe.at/publikationen/magazin/detail/vcoe-magazin-2023-01-tempo-30-eine-massnahme-mit-vielfachen-vorteilen"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misereor.de/fileadmin/publikationen/Studie-Weniger-Autos-mehr-globale-Gerechtigkeit.pdf"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s://www.zeit.de/mobilitaet/2021-12/frankreich-auto-reklame-umweltfreundliche-alternativen" TargetMode="External"/><Relationship Id="rId4" Type="http://schemas.openxmlformats.org/officeDocument/2006/relationships/hyperlink" Target="https://vcoe.at/service/fragen-und-antworten/wie-viele-ressourcen-werden-bei-der-pkw-produktion-verbraucht"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misereor.de/fileadmin/publikationen/Studie-Weniger-Autos-mehr-globale-Gerechtigkeit.pdf" TargetMode="External"/><Relationship Id="rId2" Type="http://schemas.openxmlformats.org/officeDocument/2006/relationships/slide" Target="../slides/slide23.xml"/><Relationship Id="rId1" Type="http://schemas.openxmlformats.org/officeDocument/2006/relationships/notesMaster" Target="../notesMasters/notesMaster1.xml"/><Relationship Id="rId5" Type="http://schemas.openxmlformats.org/officeDocument/2006/relationships/hyperlink" Target="https://www.zeit.de/mobilitaet/2021-12/frankreich-auto-reklame-umweltfreundliche-alternativen" TargetMode="External"/><Relationship Id="rId4" Type="http://schemas.openxmlformats.org/officeDocument/2006/relationships/hyperlink" Target="https://vcoe.at/service/fragen-und-antworten/wie-viele-ressourcen-werden-bei-der-pkw-produktion-verbraucht" TargetMode="Externa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li.me/de-at/"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wienerstadtwerke.at/etaxi-wien" TargetMode="Externa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vcoe.at/presse/presseaussendungen/detail/vcoe-autobahnnetz-seit-2000-deutlich-groesser-geworden-schienen-netz-ist-geschrumpft"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meinekirchenzeitung.at/wien-noe-ost-der-sonntag/c-pfarrleben/nachhaltige-genussboerse_a8246"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ortedes.respekt.net/projekte/details/project/45/" TargetMode="Externa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orf.at/stories/3263842/" TargetMode="External"/><Relationship Id="rId2" Type="http://schemas.openxmlformats.org/officeDocument/2006/relationships/slide" Target="../slides/slide46.xml"/><Relationship Id="rId1" Type="http://schemas.openxmlformats.org/officeDocument/2006/relationships/notesMaster" Target="../notesMasters/notesMaster1.xml"/><Relationship Id="rId6" Type="http://schemas.openxmlformats.org/officeDocument/2006/relationships/hyperlink" Target="https://www.schoepfung.at/site/home/petition/petition/1.html" TargetMode="External"/><Relationship Id="rId5" Type="http://schemas.openxmlformats.org/officeDocument/2006/relationships/hyperlink" Target="https://www.footprint.at/2022/07/27/overshoot-day-2022/" TargetMode="External"/><Relationship Id="rId4" Type="http://schemas.openxmlformats.org/officeDocument/2006/relationships/hyperlink" Target="https://www.gov.uk/government/publications/final-report-the-economics-of-biodiversity-the-dasgupta-review" TargetMode="Externa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www.umweltbundesamt.at/umweltthemen/boden/flaecheninanspruchnahme"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hyperlink" Target="https://www.kaoe.at/dl/knqNJmoJklKkJqx4KJKJmMJKlNLk/KAO__Dossier_Mitweltgerechtigkeit_web_pdf" TargetMode="External"/><Relationship Id="rId2" Type="http://schemas.openxmlformats.org/officeDocument/2006/relationships/slide" Target="../slides/slide49.xml"/><Relationship Id="rId1" Type="http://schemas.openxmlformats.org/officeDocument/2006/relationships/notesMaster" Target="../notesMasters/notesMaster1.xml"/><Relationship Id="rId6" Type="http://schemas.openxmlformats.org/officeDocument/2006/relationships/hyperlink" Target="https://vcoe.at/service/fragen-und-antworten/wie-viele-ressourcen-werden-bei-der-pkw-produktion-verbraucht" TargetMode="External"/><Relationship Id="rId5" Type="http://schemas.openxmlformats.org/officeDocument/2006/relationships/hyperlink" Target="https://www.zeit.de/mobilitaet/2021-12/frankreich-auto-reklame-umweltfreundliche-alternativen" TargetMode="External"/><Relationship Id="rId4" Type="http://schemas.openxmlformats.org/officeDocument/2006/relationships/hyperlink" Target="https://www.misereor.de/fileadmin/publikationen/Studie-Weniger-Autos-mehr-globale-Gerechtigkeit.pdf" TargetMode="Externa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kaoe.at/dl/knqNJmoJklKkJqx4KJKJmMJKlNLk/KAO__Dossier_Mitweltgerechtigkeit_web_pdf" TargetMode="External"/><Relationship Id="rId2" Type="http://schemas.openxmlformats.org/officeDocument/2006/relationships/slide" Target="../slides/slide50.xml"/><Relationship Id="rId1" Type="http://schemas.openxmlformats.org/officeDocument/2006/relationships/notesMaster" Target="../notesMasters/notesMaster1.xml"/><Relationship Id="rId6" Type="http://schemas.openxmlformats.org/officeDocument/2006/relationships/hyperlink" Target="https://vcoe.at/service/fragen-und-antworten/wie-viele-ressourcen-werden-bei-der-pkw-produktion-verbraucht" TargetMode="External"/><Relationship Id="rId5" Type="http://schemas.openxmlformats.org/officeDocument/2006/relationships/hyperlink" Target="https://www.zeit.de/mobilitaet/2021-12/frankreich-auto-reklame-umweltfreundliche-alternativen" TargetMode="External"/><Relationship Id="rId4" Type="http://schemas.openxmlformats.org/officeDocument/2006/relationships/hyperlink" Target="https://www.misereor.de/fileadmin/publikationen/Studie-Weniger-Autos-mehr-globale-Gerechtigkeit.pdf"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2075" y="746125"/>
            <a:ext cx="6613525" cy="3721100"/>
          </a:xfrm>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u="sng"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Wir haben uns in der KA intensiv mit der Enzyklika </a:t>
            </a:r>
            <a:r>
              <a:rPr lang="de-DE" sz="1200" kern="1200" dirty="0" err="1" smtClean="0">
                <a:solidFill>
                  <a:schemeClr val="tx1"/>
                </a:solidFill>
                <a:effectLst/>
                <a:latin typeface="+mn-lt"/>
                <a:ea typeface="+mn-ea"/>
                <a:cs typeface="+mn-cs"/>
              </a:rPr>
              <a:t>Laudato</a:t>
            </a:r>
            <a:r>
              <a:rPr lang="de-DE" sz="1200" kern="1200" dirty="0" smtClean="0">
                <a:solidFill>
                  <a:schemeClr val="tx1"/>
                </a:solidFill>
                <a:effectLst/>
                <a:latin typeface="+mn-lt"/>
                <a:ea typeface="+mn-ea"/>
                <a:cs typeface="+mn-cs"/>
              </a:rPr>
              <a:t> Si befasst. </a:t>
            </a:r>
            <a:r>
              <a:rPr lang="de-AT" sz="1200" kern="1200" dirty="0" smtClean="0">
                <a:solidFill>
                  <a:schemeClr val="tx1"/>
                </a:solidFill>
                <a:effectLst/>
                <a:latin typeface="+mn-lt"/>
                <a:ea typeface="+mn-ea"/>
                <a:cs typeface="+mn-cs"/>
              </a:rPr>
              <a:t>Umwelt- und Sozialenzyklika. </a:t>
            </a:r>
            <a:br>
              <a:rPr lang="de-AT" sz="1200" kern="1200" dirty="0" smtClean="0">
                <a:solidFill>
                  <a:schemeClr val="tx1"/>
                </a:solidFill>
                <a:effectLst/>
                <a:latin typeface="+mn-lt"/>
                <a:ea typeface="+mn-ea"/>
                <a:cs typeface="+mn-cs"/>
              </a:rPr>
            </a:br>
            <a:r>
              <a:rPr lang="de-AT" dirty="0" smtClean="0"/>
              <a:t>KAÖ-Dossier zum Synodalen Prozess - Ökologische Umkehr </a:t>
            </a:r>
            <a:r>
              <a:rPr lang="de-AT" dirty="0" smtClean="0">
                <a:hlinkClick r:id="rId3"/>
              </a:rPr>
              <a:t>KAO__</a:t>
            </a:r>
            <a:r>
              <a:rPr lang="de-AT" dirty="0" err="1" smtClean="0">
                <a:hlinkClick r:id="rId3"/>
              </a:rPr>
              <a:t>Dossier_Mitweltgerechtigkeit_web_pdf</a:t>
            </a:r>
            <a:r>
              <a:rPr lang="de-AT" dirty="0" smtClean="0">
                <a:hlinkClick r:id="rId3"/>
              </a:rPr>
              <a:t> (kaoe.at)</a:t>
            </a:r>
            <a:endParaRPr lang="de-AT" dirty="0" smtClean="0"/>
          </a:p>
          <a:p>
            <a:r>
              <a:rPr lang="de-DE" sz="1200" b="0" i="0" u="none" strike="noStrike" kern="1200" baseline="0" dirty="0" smtClean="0">
                <a:solidFill>
                  <a:schemeClr val="tx1"/>
                </a:solidFill>
                <a:latin typeface="+mn-lt"/>
                <a:ea typeface="+mn-ea"/>
                <a:cs typeface="+mn-cs"/>
              </a:rPr>
              <a:t>www.</a:t>
            </a:r>
            <a:r>
              <a:rPr lang="de-AT" dirty="0" smtClean="0"/>
              <a:t> Fairwandeln.at</a:t>
            </a:r>
            <a:endParaRPr lang="de-AT" sz="1200" b="0" i="0" u="none" strike="noStrike" kern="1200" baseline="0" dirty="0" smtClean="0">
              <a:solidFill>
                <a:schemeClr val="tx1"/>
              </a:solidFill>
              <a:latin typeface="+mn-lt"/>
              <a:ea typeface="+mn-ea"/>
              <a:cs typeface="+mn-cs"/>
            </a:endParaRPr>
          </a:p>
          <a:p>
            <a:r>
              <a:rPr lang="de-DE" sz="1200" b="1" i="0" u="none" strike="noStrike" kern="1200" baseline="0" dirty="0" smtClean="0">
                <a:solidFill>
                  <a:schemeClr val="tx1"/>
                </a:solidFill>
                <a:latin typeface="+mn-lt"/>
                <a:ea typeface="+mn-ea"/>
                <a:cs typeface="+mn-cs"/>
              </a:rPr>
              <a:t>Ziele :</a:t>
            </a:r>
            <a:r>
              <a:rPr lang="de-DE" sz="1200" b="0" i="0" u="none" strike="noStrike" kern="1200" baseline="0" dirty="0" smtClean="0">
                <a:solidFill>
                  <a:schemeClr val="tx1"/>
                </a:solidFill>
                <a:latin typeface="+mn-lt"/>
                <a:ea typeface="+mn-ea"/>
                <a:cs typeface="+mn-cs"/>
              </a:rPr>
              <a:t> Gemeinwohlorientierte Wirtschaft, Fairer Handel, Schöpfungsverantwortung und </a:t>
            </a:r>
            <a:r>
              <a:rPr lang="de-AT" sz="1200" b="0" i="0" u="none" strike="noStrike" kern="1200" baseline="0" dirty="0" smtClean="0">
                <a:solidFill>
                  <a:schemeClr val="tx1"/>
                </a:solidFill>
                <a:latin typeface="+mn-lt"/>
                <a:ea typeface="+mn-ea"/>
                <a:cs typeface="+mn-cs"/>
              </a:rPr>
              <a:t>soziale und globale Gerechtigkeit fördern. </a:t>
            </a:r>
            <a:r>
              <a:rPr lang="de-DE" sz="1200" b="1" i="0" u="none" strike="noStrike" kern="1200" baseline="0" dirty="0" smtClean="0">
                <a:solidFill>
                  <a:schemeClr val="tx1"/>
                </a:solidFill>
                <a:latin typeface="+mn-lt"/>
                <a:ea typeface="+mn-ea"/>
                <a:cs typeface="+mn-cs"/>
              </a:rPr>
              <a:t>Durch: </a:t>
            </a:r>
            <a:r>
              <a:rPr lang="de-DE" sz="1200" b="0" i="0" u="none" strike="noStrike" kern="1200" baseline="0" dirty="0" smtClean="0">
                <a:solidFill>
                  <a:schemeClr val="tx1"/>
                </a:solidFill>
                <a:latin typeface="+mn-lt"/>
                <a:ea typeface="+mn-ea"/>
                <a:cs typeface="+mn-cs"/>
              </a:rPr>
              <a:t>• Bewusstseinsbildung, Vernetzung und konkrete Projekte. • Bestehendes und Bewährtes wertschätzen, </a:t>
            </a:r>
            <a:r>
              <a:rPr lang="de-AT" sz="1200" b="0" i="0" u="none" strike="noStrike" kern="1200" baseline="0" dirty="0" smtClean="0">
                <a:solidFill>
                  <a:schemeClr val="tx1"/>
                </a:solidFill>
                <a:latin typeface="+mn-lt"/>
                <a:ea typeface="+mn-ea"/>
                <a:cs typeface="+mn-cs"/>
              </a:rPr>
              <a:t>bestärken und mit neuem Schwung </a:t>
            </a:r>
            <a:r>
              <a:rPr lang="de-DE" sz="1200" b="0" i="0" u="none" strike="noStrike" kern="1200" baseline="0" dirty="0" smtClean="0">
                <a:solidFill>
                  <a:schemeClr val="tx1"/>
                </a:solidFill>
                <a:latin typeface="+mn-lt"/>
                <a:ea typeface="+mn-ea"/>
                <a:cs typeface="+mn-cs"/>
              </a:rPr>
              <a:t>weiterführen. </a:t>
            </a:r>
            <a:r>
              <a:rPr lang="de-AT" sz="1200" b="0" i="0" u="none" strike="noStrike" kern="1200" baseline="0" dirty="0" smtClean="0">
                <a:solidFill>
                  <a:schemeClr val="tx1"/>
                </a:solidFill>
                <a:latin typeface="+mn-lt"/>
                <a:ea typeface="+mn-ea"/>
                <a:cs typeface="+mn-cs"/>
              </a:rPr>
              <a:t>• Motivieren, neue Initiativen zu setzen und </a:t>
            </a:r>
            <a:r>
              <a:rPr lang="de-DE" sz="1200" b="0" i="0" u="none" strike="noStrike" kern="1200" baseline="0" dirty="0" smtClean="0">
                <a:solidFill>
                  <a:schemeClr val="tx1"/>
                </a:solidFill>
                <a:latin typeface="+mn-lt"/>
                <a:ea typeface="+mn-ea"/>
                <a:cs typeface="+mn-cs"/>
              </a:rPr>
              <a:t>zu gesellschaftspolitischem Engagement ermutigen. • Vernetzung fördern und Bündnispartner-</a:t>
            </a:r>
          </a:p>
          <a:p>
            <a:r>
              <a:rPr lang="de-DE" sz="1200" b="0" i="0" u="none" strike="noStrike" kern="1200" baseline="0" dirty="0" smtClean="0">
                <a:solidFill>
                  <a:schemeClr val="tx1"/>
                </a:solidFill>
                <a:latin typeface="+mn-lt"/>
                <a:ea typeface="+mn-ea"/>
                <a:cs typeface="+mn-cs"/>
              </a:rPr>
              <a:t>Innen finden. • Das Engagement sichtbar machen.</a:t>
            </a:r>
            <a:endParaRPr lang="de-DE" dirty="0" smtClean="0"/>
          </a:p>
          <a:p>
            <a:endParaRPr lang="de-DE" dirty="0"/>
          </a:p>
        </p:txBody>
      </p:sp>
      <p:sp>
        <p:nvSpPr>
          <p:cNvPr id="4" name="Foliennummernplatzhalter 3"/>
          <p:cNvSpPr>
            <a:spLocks noGrp="1"/>
          </p:cNvSpPr>
          <p:nvPr>
            <p:ph type="sldNum" sz="quarter" idx="10"/>
          </p:nvPr>
        </p:nvSpPr>
        <p:spPr/>
        <p:txBody>
          <a:bodyPr/>
          <a:lstStyle/>
          <a:p>
            <a:fld id="{9BC55D6C-AA1E-4FD7-AEC3-D839066330D2}" type="slidenum">
              <a:rPr lang="de-DE" smtClean="0"/>
              <a:t>1</a:t>
            </a:fld>
            <a:endParaRPr lang="de-DE"/>
          </a:p>
        </p:txBody>
      </p:sp>
    </p:spTree>
    <p:extLst>
      <p:ext uri="{BB962C8B-B14F-4D97-AF65-F5344CB8AC3E}">
        <p14:creationId xmlns:p14="http://schemas.microsoft.com/office/powerpoint/2010/main" val="311304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2075" y="746125"/>
            <a:ext cx="6613525" cy="3721100"/>
          </a:xfrm>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Eine</a:t>
            </a:r>
            <a:r>
              <a:rPr lang="de-AT" sz="1200" kern="1200" baseline="0" dirty="0" smtClean="0">
                <a:solidFill>
                  <a:schemeClr val="tx1"/>
                </a:solidFill>
                <a:effectLst/>
                <a:latin typeface="+mn-lt"/>
                <a:ea typeface="+mn-ea"/>
                <a:cs typeface="+mn-cs"/>
              </a:rPr>
              <a:t> Umwelt- UND Sozial-Enzyklika über das Zusammenleben in unserem „g</a:t>
            </a:r>
            <a:r>
              <a:rPr lang="de-AT" sz="1200" kern="1200" dirty="0" smtClean="0">
                <a:solidFill>
                  <a:schemeClr val="tx1"/>
                </a:solidFill>
                <a:effectLst/>
                <a:latin typeface="+mn-lt"/>
                <a:ea typeface="+mn-ea"/>
                <a:cs typeface="+mn-cs"/>
              </a:rPr>
              <a:t>emeinsamen Haus“. Wir sind eine Menschheitsfamilie!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In der Öffentlichkeit „Umweltenzyklika“. </a:t>
            </a:r>
            <a:br>
              <a:rPr lang="de-DE" sz="1200" kern="1200" dirty="0" smtClean="0">
                <a:solidFill>
                  <a:schemeClr val="tx1"/>
                </a:solidFill>
                <a:effectLst/>
                <a:latin typeface="+mn-lt"/>
                <a:ea typeface="+mn-ea"/>
                <a:cs typeface="+mn-cs"/>
              </a:rPr>
            </a:br>
            <a:r>
              <a:rPr lang="de-DE" sz="1200" kern="1200" dirty="0" smtClean="0">
                <a:solidFill>
                  <a:schemeClr val="tx1"/>
                </a:solidFill>
                <a:effectLst/>
                <a:latin typeface="+mn-lt"/>
                <a:ea typeface="+mn-ea"/>
                <a:cs typeface="+mn-cs"/>
              </a:rPr>
              <a:t>KAB München „Sozialenzyklika“ </a:t>
            </a:r>
            <a:r>
              <a:rPr lang="de-AT" sz="1200" u="sng" kern="1200" dirty="0" smtClean="0">
                <a:solidFill>
                  <a:schemeClr val="tx1"/>
                </a:solidFill>
                <a:effectLst/>
                <a:latin typeface="+mn-lt"/>
                <a:ea typeface="+mn-ea"/>
                <a:cs typeface="+mn-cs"/>
                <a:hlinkClick r:id="rId3"/>
              </a:rPr>
              <a:t>https://www.kab.de/fileadmin/user_upload/kab_de/Fotos/Themen/kirche/KAB_Lesehilfe_laudato_si_Online_Version.pdf</a:t>
            </a:r>
            <a:endParaRPr lang="de-DE"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FCG-Gewerkschaft:</a:t>
            </a:r>
            <a:r>
              <a:rPr lang="de-DE" sz="1200" kern="1200" baseline="0" dirty="0" smtClean="0">
                <a:solidFill>
                  <a:schemeClr val="tx1"/>
                </a:solidFill>
                <a:effectLst/>
                <a:latin typeface="+mn-lt"/>
                <a:ea typeface="+mn-ea"/>
                <a:cs typeface="+mn-cs"/>
              </a:rPr>
              <a:t> </a:t>
            </a:r>
            <a:r>
              <a:rPr lang="de-DE" sz="1200" kern="1200" dirty="0" smtClean="0">
                <a:solidFill>
                  <a:schemeClr val="tx1"/>
                </a:solidFill>
                <a:effectLst/>
                <a:latin typeface="+mn-lt"/>
                <a:ea typeface="+mn-ea"/>
                <a:cs typeface="+mn-cs"/>
              </a:rPr>
              <a:t>ökosoziale Antworten auf die Krisen dieser Zeit - </a:t>
            </a:r>
            <a:r>
              <a:rPr lang="de-AT" sz="1200" u="sng" kern="1200" dirty="0" smtClean="0">
                <a:solidFill>
                  <a:schemeClr val="tx1"/>
                </a:solidFill>
                <a:effectLst/>
                <a:latin typeface="+mn-lt"/>
                <a:ea typeface="+mn-ea"/>
                <a:cs typeface="+mn-cs"/>
                <a:hlinkClick r:id="rId4"/>
              </a:rPr>
              <a:t>Laudato-Si-Ausfuehrungen-zur-Enzyklika-von-Papst-Franziskus-Karin-Petter-Trausnitz.pdf (fcg.at)</a:t>
            </a:r>
            <a:endParaRPr lang="de-DE" dirty="0"/>
          </a:p>
        </p:txBody>
      </p:sp>
      <p:sp>
        <p:nvSpPr>
          <p:cNvPr id="4" name="Foliennummernplatzhalter 3"/>
          <p:cNvSpPr>
            <a:spLocks noGrp="1"/>
          </p:cNvSpPr>
          <p:nvPr>
            <p:ph type="sldNum" sz="quarter" idx="10"/>
          </p:nvPr>
        </p:nvSpPr>
        <p:spPr/>
        <p:txBody>
          <a:bodyPr/>
          <a:lstStyle/>
          <a:p>
            <a:fld id="{9BC55D6C-AA1E-4FD7-AEC3-D839066330D2}" type="slidenum">
              <a:rPr lang="de-DE" smtClean="0"/>
              <a:t>2</a:t>
            </a:fld>
            <a:endParaRPr lang="de-DE"/>
          </a:p>
        </p:txBody>
      </p:sp>
    </p:spTree>
    <p:extLst>
      <p:ext uri="{BB962C8B-B14F-4D97-AF65-F5344CB8AC3E}">
        <p14:creationId xmlns:p14="http://schemas.microsoft.com/office/powerpoint/2010/main" val="671033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Dieses vernetzte Denken der Bereiche öko-fair-sozial ist auf versch. Ebenen wiederzufinden: LS, PGR, SDG,</a:t>
            </a:r>
            <a:r>
              <a:rPr lang="de-DE" baseline="0" dirty="0" smtClean="0"/>
              <a:t> Josef Riegler Ökosoziale Marktwirtschaft, …</a:t>
            </a:r>
            <a:endParaRPr lang="de-AT" dirty="0" smtClean="0"/>
          </a:p>
          <a:p>
            <a:r>
              <a:rPr lang="de-AT" dirty="0" smtClean="0"/>
              <a:t>SDG: Am 25. 9. 2015 wurde die </a:t>
            </a:r>
            <a:r>
              <a:rPr lang="de-AT" u="sng" dirty="0" smtClean="0">
                <a:hlinkClick r:id="rId3"/>
              </a:rPr>
              <a:t>2030 Agenda für Nachhaltige Entwicklung</a:t>
            </a:r>
            <a:r>
              <a:rPr lang="de-AT" dirty="0" smtClean="0"/>
              <a:t> von der Generalversammlung der Vereinten Nationen von allen 193 Mitgliedstaaten verabschiedet. Diese enthält die </a:t>
            </a:r>
            <a:r>
              <a:rPr lang="de-AT" u="sng" dirty="0" smtClean="0">
                <a:hlinkClick r:id="rId4"/>
              </a:rPr>
              <a:t>17 Ziele für Nachhaltige Entwicklung</a:t>
            </a:r>
            <a:r>
              <a:rPr lang="de-AT" dirty="0" smtClean="0"/>
              <a:t>, welche soziale, ökologische und ökonomische Aspekte umfassen und nichts Geringeres als die „Transformation unserer Welt“ zum Ziel haben. </a:t>
            </a:r>
          </a:p>
          <a:p>
            <a:r>
              <a:rPr lang="de-AT" dirty="0" smtClean="0"/>
              <a:t>Die SDGs beinhalten ein </a:t>
            </a:r>
            <a:r>
              <a:rPr lang="de-AT" b="1" dirty="0" smtClean="0"/>
              <a:t>neuartiges vernetztes Verständnis von Armut, Umweltzerstörung, Ungleichheit</a:t>
            </a:r>
            <a:r>
              <a:rPr lang="de-AT" dirty="0" smtClean="0"/>
              <a:t>, Produktions- und Konsumweisen, Korruption, um nur einige Beispiele zu benennen. </a:t>
            </a:r>
            <a:r>
              <a:rPr lang="de-AT" u="sng" dirty="0" smtClean="0"/>
              <a:t>Es wurde erkannt, dass verschiedene Probleme überall und gleichzeitig angegangen werden müssen und nicht regional oder thematisch beschränkt sein sollten. </a:t>
            </a:r>
            <a:endParaRPr lang="de-AT" u="sng" dirty="0" smtClean="0">
              <a:solidFill>
                <a:schemeClr val="tx1"/>
              </a:solidFill>
            </a:endParaRP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a:t>
            </a:fld>
            <a:endParaRPr lang="de-DE"/>
          </a:p>
        </p:txBody>
      </p:sp>
    </p:spTree>
    <p:extLst>
      <p:ext uri="{BB962C8B-B14F-4D97-AF65-F5344CB8AC3E}">
        <p14:creationId xmlns:p14="http://schemas.microsoft.com/office/powerpoint/2010/main" val="2878029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Der Mensch dürfe die Erde „unterwerfen“ (vgl. Gen 1,28). So hat man lange Zeit aus dem Schöpfungsbericht zitiert. Doch spätestens seit dem Schreiben „</a:t>
            </a:r>
            <a:r>
              <a:rPr lang="de-AT" sz="1200" kern="1200" dirty="0" err="1" smtClean="0">
                <a:solidFill>
                  <a:schemeClr val="tx1"/>
                </a:solidFill>
                <a:effectLst/>
                <a:latin typeface="+mn-lt"/>
                <a:ea typeface="+mn-ea"/>
                <a:cs typeface="+mn-cs"/>
              </a:rPr>
              <a:t>Laudato</a:t>
            </a:r>
            <a:r>
              <a:rPr lang="de-AT" sz="1200" kern="1200" dirty="0" smtClean="0">
                <a:solidFill>
                  <a:schemeClr val="tx1"/>
                </a:solidFill>
                <a:effectLst/>
                <a:latin typeface="+mn-lt"/>
                <a:ea typeface="+mn-ea"/>
                <a:cs typeface="+mn-cs"/>
              </a:rPr>
              <a:t> si“ (LS) von Papst Franziskus, das er zu Pfingsten, am 24.5.2015, </a:t>
            </a:r>
            <a:r>
              <a:rPr lang="de-AT" sz="1200" i="1" kern="1200" dirty="0" smtClean="0">
                <a:solidFill>
                  <a:schemeClr val="tx1"/>
                </a:solidFill>
                <a:effectLst/>
                <a:latin typeface="+mn-lt"/>
                <a:ea typeface="+mn-ea"/>
                <a:cs typeface="+mn-cs"/>
              </a:rPr>
              <a:t>„angesichts der weltweiten Umweltschäden an jeden Menschen, der auf diesem Planeten wohnt“ (LS3) richtete,</a:t>
            </a:r>
            <a:r>
              <a:rPr lang="de-AT" sz="1200" kern="1200" dirty="0" smtClean="0">
                <a:solidFill>
                  <a:schemeClr val="tx1"/>
                </a:solidFill>
                <a:effectLst/>
                <a:latin typeface="+mn-lt"/>
                <a:ea typeface="+mn-ea"/>
                <a:cs typeface="+mn-cs"/>
              </a:rPr>
              <a:t> ist FÜR DIE</a:t>
            </a:r>
            <a:r>
              <a:rPr lang="de-AT" sz="1200" kern="1200" baseline="0" dirty="0" smtClean="0">
                <a:solidFill>
                  <a:schemeClr val="tx1"/>
                </a:solidFill>
                <a:effectLst/>
                <a:latin typeface="+mn-lt"/>
                <a:ea typeface="+mn-ea"/>
                <a:cs typeface="+mn-cs"/>
              </a:rPr>
              <a:t> KATHOLISCHE KIRCHE </a:t>
            </a:r>
            <a:r>
              <a:rPr lang="de-AT" sz="1200" kern="1200" dirty="0" smtClean="0">
                <a:solidFill>
                  <a:schemeClr val="tx1"/>
                </a:solidFill>
                <a:effectLst/>
                <a:latin typeface="+mn-lt"/>
                <a:ea typeface="+mn-ea"/>
                <a:cs typeface="+mn-cs"/>
              </a:rPr>
              <a:t>klar: „</a:t>
            </a:r>
            <a:r>
              <a:rPr lang="de-AT" sz="1200" i="1" kern="1200" dirty="0" smtClean="0">
                <a:solidFill>
                  <a:schemeClr val="tx1"/>
                </a:solidFill>
                <a:effectLst/>
                <a:latin typeface="+mn-lt"/>
                <a:ea typeface="+mn-ea"/>
                <a:cs typeface="+mn-cs"/>
              </a:rPr>
              <a:t>Das ist keine korrekte Interpretation der Bibel, wie die Kirche sie versteht</a:t>
            </a:r>
            <a:r>
              <a:rPr lang="de-AT" sz="1200" kern="1200" dirty="0" smtClean="0">
                <a:solidFill>
                  <a:schemeClr val="tx1"/>
                </a:solidFill>
                <a:effectLst/>
                <a:latin typeface="+mn-lt"/>
                <a:ea typeface="+mn-ea"/>
                <a:cs typeface="+mn-cs"/>
              </a:rPr>
              <a:t>.“ (LS67). Es geht heute darum sie zu „bebauen“ und zu „hüten“ (LS66, Gen 2,15) und darum </a:t>
            </a:r>
            <a:r>
              <a:rPr lang="de-AT" sz="1200" b="1" kern="1200" dirty="0" smtClean="0">
                <a:solidFill>
                  <a:schemeClr val="tx1"/>
                </a:solidFill>
                <a:effectLst/>
                <a:latin typeface="+mn-lt"/>
                <a:ea typeface="+mn-ea"/>
                <a:cs typeface="+mn-cs"/>
              </a:rPr>
              <a:t>„Beschützer des Werkes Gottes </a:t>
            </a:r>
            <a:r>
              <a:rPr lang="de-AT" sz="1200" kern="1200" dirty="0" smtClean="0">
                <a:solidFill>
                  <a:schemeClr val="tx1"/>
                </a:solidFill>
                <a:effectLst/>
                <a:latin typeface="+mn-lt"/>
                <a:ea typeface="+mn-ea"/>
                <a:cs typeface="+mn-cs"/>
              </a:rPr>
              <a:t>zu sein.“</a:t>
            </a:r>
            <a:r>
              <a:rPr lang="de-AT" sz="1200" b="1"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rPr>
              <a:t>(LS 217)</a:t>
            </a:r>
          </a:p>
          <a:p>
            <a:endParaRPr lang="de-AT" u="sng" dirty="0">
              <a:solidFill>
                <a:schemeClr val="tx1"/>
              </a:solidFill>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4</a:t>
            </a:fld>
            <a:endParaRPr lang="de-DE"/>
          </a:p>
        </p:txBody>
      </p:sp>
    </p:spTree>
    <p:extLst>
      <p:ext uri="{BB962C8B-B14F-4D97-AF65-F5344CB8AC3E}">
        <p14:creationId xmlns:p14="http://schemas.microsoft.com/office/powerpoint/2010/main" val="30969243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LS</a:t>
            </a:r>
            <a:r>
              <a:rPr lang="de-AT" sz="1200" kern="1200" baseline="0" dirty="0" smtClean="0">
                <a:solidFill>
                  <a:schemeClr val="tx1"/>
                </a:solidFill>
                <a:effectLst/>
                <a:latin typeface="+mn-lt"/>
                <a:ea typeface="+mn-ea"/>
                <a:cs typeface="+mn-cs"/>
              </a:rPr>
              <a:t> in guter Tradition der Katholischen Soziallehre: </a:t>
            </a:r>
            <a:r>
              <a:rPr lang="de-AT" sz="1200"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Der heilige </a:t>
            </a:r>
            <a:r>
              <a:rPr lang="de-AT" sz="1200" u="none" strike="noStrike" kern="1200" dirty="0" smtClean="0">
                <a:solidFill>
                  <a:schemeClr val="tx1"/>
                </a:solidFill>
                <a:effectLst/>
                <a:latin typeface="+mn-lt"/>
                <a:ea typeface="+mn-ea"/>
                <a:cs typeface="+mn-cs"/>
                <a:hlinkClick r:id="rId3"/>
              </a:rPr>
              <a:t>Johannes Paul II</a:t>
            </a:r>
            <a:r>
              <a:rPr lang="de-AT" sz="1200" kern="1200" dirty="0" smtClean="0">
                <a:solidFill>
                  <a:schemeClr val="tx1"/>
                </a:solidFill>
                <a:effectLst/>
                <a:latin typeface="+mn-lt"/>
                <a:ea typeface="+mn-ea"/>
                <a:cs typeface="+mn-cs"/>
              </a:rPr>
              <a:t>. rief schon 2001 „zu einer</a:t>
            </a:r>
            <a:r>
              <a:rPr lang="de-AT" sz="1200" b="1" kern="1200" dirty="0" smtClean="0">
                <a:solidFill>
                  <a:schemeClr val="tx1"/>
                </a:solidFill>
                <a:effectLst/>
                <a:latin typeface="+mn-lt"/>
                <a:ea typeface="+mn-ea"/>
                <a:cs typeface="+mn-cs"/>
              </a:rPr>
              <a:t> weltweiten ökologischen </a:t>
            </a:r>
            <a:r>
              <a:rPr lang="de-AT" sz="1200" b="1" i="1" kern="1200" dirty="0" smtClean="0">
                <a:solidFill>
                  <a:schemeClr val="tx1"/>
                </a:solidFill>
                <a:effectLst/>
                <a:latin typeface="+mn-lt"/>
                <a:ea typeface="+mn-ea"/>
                <a:cs typeface="+mn-cs"/>
              </a:rPr>
              <a:t>Umkehr</a:t>
            </a:r>
            <a:r>
              <a:rPr lang="de-AT" sz="1200" b="1" kern="1200" dirty="0" smtClean="0">
                <a:solidFill>
                  <a:schemeClr val="tx1"/>
                </a:solidFill>
                <a:effectLst/>
                <a:latin typeface="+mn-lt"/>
                <a:ea typeface="+mn-ea"/>
                <a:cs typeface="+mn-cs"/>
              </a:rPr>
              <a:t> auf.</a:t>
            </a:r>
            <a:r>
              <a:rPr lang="de-AT" sz="1200" b="1" u="sng" kern="1200" dirty="0" smtClean="0">
                <a:solidFill>
                  <a:schemeClr val="tx1"/>
                </a:solidFill>
                <a:effectLst/>
                <a:latin typeface="+mn-lt"/>
                <a:ea typeface="+mn-ea"/>
                <a:cs typeface="+mn-cs"/>
              </a:rPr>
              <a:t>“ (LS6). </a:t>
            </a:r>
            <a:r>
              <a:rPr lang="de-AT" sz="1200" kern="1200" dirty="0" smtClean="0">
                <a:solidFill>
                  <a:schemeClr val="tx1"/>
                </a:solidFill>
                <a:effectLst/>
                <a:latin typeface="+mn-lt"/>
                <a:ea typeface="+mn-ea"/>
                <a:cs typeface="+mn-cs"/>
              </a:rPr>
              <a:t>Das Ziel von Politik und die Wirtschaft muss sein „die Umwelt zu schützen und für die Schwächsten zu sorgen.“ (LS198) </a:t>
            </a:r>
          </a:p>
          <a:p>
            <a:r>
              <a:rPr lang="de-AT" sz="1200" kern="1200" dirty="0" smtClean="0">
                <a:solidFill>
                  <a:schemeClr val="tx1"/>
                </a:solidFill>
                <a:effectLst/>
                <a:latin typeface="+mn-lt"/>
                <a:ea typeface="+mn-ea"/>
                <a:cs typeface="+mn-cs"/>
              </a:rPr>
              <a:t> </a:t>
            </a:r>
          </a:p>
          <a:p>
            <a:r>
              <a:rPr lang="de-AT" sz="1200" i="1" kern="1200" dirty="0" smtClean="0">
                <a:solidFill>
                  <a:schemeClr val="tx1"/>
                </a:solidFill>
                <a:effectLst/>
                <a:latin typeface="+mn-lt"/>
                <a:ea typeface="+mn-ea"/>
                <a:cs typeface="+mn-cs"/>
              </a:rPr>
              <a:t>Man muss „angesichts des unersättlichen und unverantwortlichen Wachstums, das jahrzehntelang stattgefunden hat, auch daran denken, die Gangart ein wenig zu verlangsamen, indem man einige vernünftige Grenzen setzt und sogar umkehrt, bevor es zu spät ist. … </a:t>
            </a:r>
            <a:endParaRPr lang="de-AT" sz="1200" kern="1200" dirty="0" smtClean="0">
              <a:solidFill>
                <a:schemeClr val="tx1"/>
              </a:solidFill>
              <a:effectLst/>
              <a:latin typeface="+mn-lt"/>
              <a:ea typeface="+mn-ea"/>
              <a:cs typeface="+mn-cs"/>
            </a:endParaRPr>
          </a:p>
          <a:p>
            <a:r>
              <a:rPr lang="de-AT" sz="1200" i="1" kern="1200" dirty="0" smtClean="0">
                <a:solidFill>
                  <a:schemeClr val="tx1"/>
                </a:solidFill>
                <a:effectLst/>
                <a:latin typeface="+mn-lt"/>
                <a:ea typeface="+mn-ea"/>
                <a:cs typeface="+mn-cs"/>
              </a:rPr>
              <a:t>(Benedikt XVI. zitiert in LS193)</a:t>
            </a:r>
            <a:endParaRPr lang="de-AT" sz="1200" kern="1200" dirty="0" smtClean="0">
              <a:solidFill>
                <a:schemeClr val="tx1"/>
              </a:solidFill>
              <a:effectLst/>
              <a:latin typeface="+mn-lt"/>
              <a:ea typeface="+mn-ea"/>
              <a:cs typeface="+mn-cs"/>
            </a:endParaRPr>
          </a:p>
          <a:p>
            <a:endParaRPr lang="de-AT" u="sng" dirty="0">
              <a:solidFill>
                <a:schemeClr val="tx1"/>
              </a:solidFill>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5</a:t>
            </a:fld>
            <a:endParaRPr lang="de-DE"/>
          </a:p>
        </p:txBody>
      </p:sp>
    </p:spTree>
    <p:extLst>
      <p:ext uri="{BB962C8B-B14F-4D97-AF65-F5344CB8AC3E}">
        <p14:creationId xmlns:p14="http://schemas.microsoft.com/office/powerpoint/2010/main" val="1747332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Es bestehen mehrere </a:t>
            </a:r>
            <a:r>
              <a:rPr lang="de-AT" sz="1200" b="1" u="none" strike="noStrike" kern="1200" dirty="0" smtClean="0">
                <a:solidFill>
                  <a:schemeClr val="tx1"/>
                </a:solidFill>
                <a:effectLst/>
                <a:latin typeface="+mn-lt"/>
                <a:ea typeface="+mn-ea"/>
                <a:cs typeface="+mn-cs"/>
                <a:hlinkClick r:id="rId3"/>
              </a:rPr>
              <a:t>Belastungsgrenzen der Erde</a:t>
            </a:r>
            <a:r>
              <a:rPr lang="de-AT" sz="1200" kern="1200" dirty="0" smtClean="0">
                <a:solidFill>
                  <a:schemeClr val="tx1"/>
                </a:solidFill>
                <a:effectLst/>
                <a:latin typeface="+mn-lt"/>
                <a:ea typeface="+mn-ea"/>
                <a:cs typeface="+mn-cs"/>
              </a:rPr>
              <a:t>, deren Überschreitung die Stabilität des Ökosystems und die Lebensgrundlagen der Menschheit gefährdet. Sechs dieser neun Grenzen gelten bereits als überschritten, weshalb </a:t>
            </a:r>
            <a:r>
              <a:rPr lang="de-AT" sz="1200" kern="1200" dirty="0" err="1" smtClean="0">
                <a:solidFill>
                  <a:schemeClr val="tx1"/>
                </a:solidFill>
                <a:effectLst/>
                <a:latin typeface="+mn-lt"/>
                <a:ea typeface="+mn-ea"/>
                <a:cs typeface="+mn-cs"/>
              </a:rPr>
              <a:t>Wissenschafter</a:t>
            </a:r>
            <a:r>
              <a:rPr lang="de-AT" sz="1200" kern="1200" dirty="0" smtClean="0">
                <a:solidFill>
                  <a:schemeClr val="tx1"/>
                </a:solidFill>
                <a:effectLst/>
                <a:latin typeface="+mn-lt"/>
                <a:ea typeface="+mn-ea"/>
                <a:cs typeface="+mn-cs"/>
              </a:rPr>
              <a:t> vor einem </a:t>
            </a:r>
            <a:r>
              <a:rPr lang="de-AT" sz="1200" u="sng" kern="1200" dirty="0" smtClean="0">
                <a:solidFill>
                  <a:schemeClr val="tx1"/>
                </a:solidFill>
                <a:effectLst/>
                <a:latin typeface="+mn-lt"/>
                <a:ea typeface="+mn-ea"/>
                <a:cs typeface="+mn-cs"/>
                <a:hlinkClick r:id="rId4"/>
              </a:rPr>
              <a:t>6. Massensterben der Erdgeschichte</a:t>
            </a:r>
            <a:r>
              <a:rPr lang="de-AT" sz="1200" kern="1200" dirty="0" smtClean="0">
                <a:solidFill>
                  <a:schemeClr val="tx1"/>
                </a:solidFill>
                <a:effectLst/>
                <a:latin typeface="+mn-lt"/>
                <a:ea typeface="+mn-ea"/>
                <a:cs typeface="+mn-cs"/>
              </a:rPr>
              <a:t> warnen. </a:t>
            </a:r>
          </a:p>
          <a:p>
            <a:r>
              <a:rPr lang="de-AT" sz="1200" kern="1200" dirty="0" smtClean="0">
                <a:solidFill>
                  <a:schemeClr val="tx1"/>
                </a:solidFill>
                <a:effectLst/>
                <a:latin typeface="+mn-lt"/>
                <a:ea typeface="+mn-ea"/>
                <a:cs typeface="+mn-cs"/>
              </a:rPr>
              <a:t> </a:t>
            </a:r>
          </a:p>
          <a:p>
            <a:pPr lvl="0"/>
            <a:r>
              <a:rPr lang="de-AT" sz="1200" b="1" kern="1200" dirty="0" smtClean="0">
                <a:solidFill>
                  <a:schemeClr val="tx1"/>
                </a:solidFill>
                <a:effectLst/>
                <a:latin typeface="+mn-lt"/>
                <a:ea typeface="+mn-ea"/>
                <a:cs typeface="+mn-cs"/>
              </a:rPr>
              <a:t>Klimakrise</a:t>
            </a:r>
            <a:r>
              <a:rPr lang="de-AT" sz="1200" kern="1200" dirty="0" smtClean="0">
                <a:solidFill>
                  <a:schemeClr val="tx1"/>
                </a:solidFill>
                <a:effectLst/>
                <a:latin typeface="+mn-lt"/>
                <a:ea typeface="+mn-ea"/>
                <a:cs typeface="+mn-cs"/>
              </a:rPr>
              <a:t>: Begrenzung der globalen Erwärmung, Ausstieg aus fossilen Energien</a:t>
            </a:r>
          </a:p>
          <a:p>
            <a:pPr lvl="0"/>
            <a:r>
              <a:rPr lang="de-AT" sz="1200" kern="1200" dirty="0" smtClean="0">
                <a:solidFill>
                  <a:schemeClr val="tx1"/>
                </a:solidFill>
                <a:effectLst/>
                <a:latin typeface="+mn-lt"/>
                <a:ea typeface="+mn-ea"/>
                <a:cs typeface="+mn-cs"/>
              </a:rPr>
              <a:t>Landnutzung: </a:t>
            </a:r>
            <a:r>
              <a:rPr lang="de-AT" sz="1200" b="1" kern="1200" dirty="0" smtClean="0">
                <a:solidFill>
                  <a:schemeClr val="tx1"/>
                </a:solidFill>
                <a:effectLst/>
                <a:latin typeface="+mn-lt"/>
                <a:ea typeface="+mn-ea"/>
                <a:cs typeface="+mn-cs"/>
              </a:rPr>
              <a:t>Bodenverbrauch</a:t>
            </a:r>
            <a:r>
              <a:rPr lang="de-AT" sz="1200" kern="1200" dirty="0" smtClean="0">
                <a:solidFill>
                  <a:schemeClr val="tx1"/>
                </a:solidFill>
                <a:effectLst/>
                <a:latin typeface="+mn-lt"/>
                <a:ea typeface="+mn-ea"/>
                <a:cs typeface="+mn-cs"/>
              </a:rPr>
              <a:t> und Bodenversiegelung</a:t>
            </a:r>
          </a:p>
          <a:p>
            <a:pPr lvl="0"/>
            <a:r>
              <a:rPr lang="de-AT" sz="1200" b="1" kern="1200" dirty="0" smtClean="0">
                <a:solidFill>
                  <a:schemeClr val="tx1"/>
                </a:solidFill>
                <a:effectLst/>
                <a:latin typeface="+mn-lt"/>
                <a:ea typeface="+mn-ea"/>
                <a:cs typeface="+mn-cs"/>
              </a:rPr>
              <a:t>Erhalt der genetischen Vielfalt</a:t>
            </a:r>
            <a:r>
              <a:rPr lang="de-AT" sz="1200" kern="1200" dirty="0" smtClean="0">
                <a:solidFill>
                  <a:schemeClr val="tx1"/>
                </a:solidFill>
                <a:effectLst/>
                <a:latin typeface="+mn-lt"/>
                <a:ea typeface="+mn-ea"/>
                <a:cs typeface="+mn-cs"/>
              </a:rPr>
              <a:t> und Artenschutz</a:t>
            </a:r>
          </a:p>
          <a:p>
            <a:pPr lvl="0"/>
            <a:r>
              <a:rPr lang="de-AT" sz="1200" b="1" kern="1200" dirty="0" smtClean="0">
                <a:solidFill>
                  <a:schemeClr val="tx1"/>
                </a:solidFill>
                <a:effectLst/>
                <a:latin typeface="+mn-lt"/>
                <a:ea typeface="+mn-ea"/>
                <a:cs typeface="+mn-cs"/>
              </a:rPr>
              <a:t>Phosphor- und Stickstoffemissionen </a:t>
            </a:r>
            <a:endParaRPr lang="de-AT" sz="1200" kern="1200" dirty="0" smtClean="0">
              <a:solidFill>
                <a:schemeClr val="tx1"/>
              </a:solidFill>
              <a:effectLst/>
              <a:latin typeface="+mn-lt"/>
              <a:ea typeface="+mn-ea"/>
              <a:cs typeface="+mn-cs"/>
            </a:endParaRPr>
          </a:p>
          <a:p>
            <a:pPr lvl="0"/>
            <a:r>
              <a:rPr lang="de-AT" sz="1200" b="1" kern="1200" dirty="0" smtClean="0">
                <a:solidFill>
                  <a:schemeClr val="tx1"/>
                </a:solidFill>
                <a:effectLst/>
                <a:latin typeface="+mn-lt"/>
                <a:ea typeface="+mn-ea"/>
                <a:cs typeface="+mn-cs"/>
              </a:rPr>
              <a:t>Süßwasserverbrauch</a:t>
            </a:r>
            <a:r>
              <a:rPr lang="de-AT" sz="1200" kern="1200" dirty="0" smtClean="0">
                <a:solidFill>
                  <a:schemeClr val="tx1"/>
                </a:solidFill>
                <a:effectLst/>
                <a:latin typeface="+mn-lt"/>
                <a:ea typeface="+mn-ea"/>
                <a:cs typeface="+mn-cs"/>
              </a:rPr>
              <a:t>, Grundwasser und trockene Böden</a:t>
            </a:r>
          </a:p>
          <a:p>
            <a:pPr lvl="0"/>
            <a:r>
              <a:rPr lang="de-AT" sz="1200" kern="1200" dirty="0" smtClean="0">
                <a:solidFill>
                  <a:schemeClr val="tx1"/>
                </a:solidFill>
                <a:effectLst/>
                <a:latin typeface="+mn-lt"/>
                <a:ea typeface="+mn-ea"/>
                <a:cs typeface="+mn-cs"/>
              </a:rPr>
              <a:t>Langzeitauswirkungen und Gefährdung durch langlebige Schadstoffe (z.B. </a:t>
            </a:r>
            <a:r>
              <a:rPr lang="de-AT" sz="1200" b="1" u="sng" kern="1200" dirty="0" smtClean="0">
                <a:solidFill>
                  <a:schemeClr val="tx1"/>
                </a:solidFill>
                <a:effectLst/>
                <a:latin typeface="+mn-lt"/>
                <a:ea typeface="+mn-ea"/>
                <a:cs typeface="+mn-cs"/>
                <a:hlinkClick r:id="rId5"/>
              </a:rPr>
              <a:t>radioaktiver Abfall</a:t>
            </a:r>
            <a:r>
              <a:rPr lang="de-AT" sz="1200" b="1" kern="1200" dirty="0" smtClean="0">
                <a:solidFill>
                  <a:schemeClr val="tx1"/>
                </a:solidFill>
                <a:effectLst/>
                <a:latin typeface="+mn-lt"/>
                <a:ea typeface="+mn-ea"/>
                <a:cs typeface="+mn-cs"/>
              </a:rPr>
              <a:t> und der Einfluss von Mikroplastik</a:t>
            </a:r>
            <a:r>
              <a:rPr lang="de-AT" sz="1200" kern="1200" dirty="0" smtClean="0">
                <a:solidFill>
                  <a:schemeClr val="tx1"/>
                </a:solidFill>
                <a:effectLst/>
                <a:latin typeface="+mn-lt"/>
                <a:ea typeface="+mn-ea"/>
                <a:cs typeface="+mn-cs"/>
              </a:rPr>
              <a:t>)</a:t>
            </a:r>
          </a:p>
          <a:p>
            <a:endParaRPr lang="de-AT" u="sng" dirty="0">
              <a:solidFill>
                <a:schemeClr val="tx1"/>
              </a:solidFill>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6</a:t>
            </a:fld>
            <a:endParaRPr lang="de-DE"/>
          </a:p>
        </p:txBody>
      </p:sp>
    </p:spTree>
    <p:extLst>
      <p:ext uri="{BB962C8B-B14F-4D97-AF65-F5344CB8AC3E}">
        <p14:creationId xmlns:p14="http://schemas.microsoft.com/office/powerpoint/2010/main" val="3769769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b="1" u="sng" kern="1200" dirty="0" smtClean="0">
                <a:solidFill>
                  <a:schemeClr val="tx1"/>
                </a:solidFill>
                <a:effectLst/>
                <a:latin typeface="+mn-lt"/>
                <a:ea typeface="+mn-ea"/>
                <a:cs typeface="+mn-cs"/>
              </a:rPr>
              <a:t>Unser Klimaziel ist klar vorgegeben:</a:t>
            </a:r>
            <a:r>
              <a:rPr lang="de-AT" sz="1200" kern="1200" dirty="0" smtClean="0">
                <a:solidFill>
                  <a:schemeClr val="tx1"/>
                </a:solidFill>
                <a:effectLst/>
                <a:latin typeface="+mn-lt"/>
                <a:ea typeface="+mn-ea"/>
                <a:cs typeface="+mn-cs"/>
              </a:rPr>
              <a:t> von 1990 bis 2050 haben wir ein C0</a:t>
            </a:r>
            <a:r>
              <a:rPr lang="de-AT" sz="1200" kern="1200" baseline="-25000" dirty="0" smtClean="0">
                <a:solidFill>
                  <a:schemeClr val="tx1"/>
                </a:solidFill>
                <a:effectLst/>
                <a:latin typeface="+mn-lt"/>
                <a:ea typeface="+mn-ea"/>
                <a:cs typeface="+mn-cs"/>
              </a:rPr>
              <a:t>2</a:t>
            </a:r>
            <a:r>
              <a:rPr lang="de-AT" sz="1200" kern="1200" dirty="0" smtClean="0">
                <a:solidFill>
                  <a:schemeClr val="tx1"/>
                </a:solidFill>
                <a:effectLst/>
                <a:latin typeface="+mn-lt"/>
                <a:ea typeface="+mn-ea"/>
                <a:cs typeface="+mn-cs"/>
              </a:rPr>
              <a:t>-Budget von maximal 3 Mio. t. </a:t>
            </a:r>
            <a:r>
              <a:rPr lang="de-AT" sz="1200" b="1" u="sng" kern="1200" dirty="0" smtClean="0">
                <a:solidFill>
                  <a:schemeClr val="tx1"/>
                </a:solidFill>
                <a:effectLst/>
                <a:latin typeface="+mn-lt"/>
                <a:ea typeface="+mn-ea"/>
                <a:cs typeface="+mn-cs"/>
              </a:rPr>
              <a:t>Unser Problem ist, dass wir </a:t>
            </a:r>
            <a:r>
              <a:rPr lang="de-AT" sz="1200" kern="1200" dirty="0" smtClean="0">
                <a:solidFill>
                  <a:schemeClr val="tx1"/>
                </a:solidFill>
                <a:effectLst/>
                <a:latin typeface="+mn-lt"/>
                <a:ea typeface="+mn-ea"/>
                <a:cs typeface="+mn-cs"/>
              </a:rPr>
              <a:t>schon ca. </a:t>
            </a:r>
            <a:r>
              <a:rPr lang="de-AT" sz="1200" b="1" kern="1200" dirty="0" smtClean="0">
                <a:solidFill>
                  <a:schemeClr val="tx1"/>
                </a:solidFill>
                <a:effectLst/>
                <a:latin typeface="+mn-lt"/>
                <a:ea typeface="+mn-ea"/>
                <a:cs typeface="+mn-cs"/>
              </a:rPr>
              <a:t>¾ </a:t>
            </a:r>
            <a:r>
              <a:rPr lang="de-AT" sz="1200" kern="1200" dirty="0" smtClean="0">
                <a:solidFill>
                  <a:schemeClr val="tx1"/>
                </a:solidFill>
                <a:effectLst/>
                <a:latin typeface="+mn-lt"/>
                <a:ea typeface="+mn-ea"/>
                <a:cs typeface="+mn-cs"/>
              </a:rPr>
              <a:t>verbraucht haben. Wenn wir so weitermachen wie bisher, ist unser „C0</a:t>
            </a:r>
            <a:r>
              <a:rPr lang="de-AT" sz="1200" kern="1200" baseline="-25000" dirty="0" smtClean="0">
                <a:solidFill>
                  <a:schemeClr val="tx1"/>
                </a:solidFill>
                <a:effectLst/>
                <a:latin typeface="+mn-lt"/>
                <a:ea typeface="+mn-ea"/>
                <a:cs typeface="+mn-cs"/>
              </a:rPr>
              <a:t>2</a:t>
            </a:r>
            <a:r>
              <a:rPr lang="de-AT" sz="1200" kern="1200" dirty="0" smtClean="0">
                <a:solidFill>
                  <a:schemeClr val="tx1"/>
                </a:solidFill>
                <a:effectLst/>
                <a:latin typeface="+mn-lt"/>
                <a:ea typeface="+mn-ea"/>
                <a:cs typeface="+mn-cs"/>
              </a:rPr>
              <a:t>-Budget“ schon in diesem Jahrzehnt aufgebraucht. Damit drohen uns auch Strafzahlungen. Das ist Geld, das wir besser jetzt investieren sollten.</a:t>
            </a:r>
          </a:p>
          <a:p>
            <a:r>
              <a:rPr lang="de-AT" sz="1200" u="sng" kern="1200" dirty="0" smtClean="0">
                <a:solidFill>
                  <a:schemeClr val="tx1"/>
                </a:solidFill>
                <a:effectLst/>
                <a:latin typeface="+mn-lt"/>
                <a:ea typeface="+mn-ea"/>
                <a:cs typeface="+mn-cs"/>
                <a:hlinkClick r:id="rId3"/>
              </a:rPr>
              <a:t>https://vcoe.at/themen/klimavertraegliche-mobilitaet</a:t>
            </a:r>
            <a:endParaRPr lang="de-AT" sz="1200" u="sng"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https://www.oesterreich.gv.at/themen/bauen_wohnen_und_umwelt/klimaschutz/1/Seite.1000310.html</a:t>
            </a:r>
          </a:p>
          <a:p>
            <a:endParaRPr lang="de-AT" sz="12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7</a:t>
            </a:fld>
            <a:endParaRPr lang="de-DE"/>
          </a:p>
        </p:txBody>
      </p:sp>
    </p:spTree>
    <p:extLst>
      <p:ext uri="{BB962C8B-B14F-4D97-AF65-F5344CB8AC3E}">
        <p14:creationId xmlns:p14="http://schemas.microsoft.com/office/powerpoint/2010/main" val="1873121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u="sng" dirty="0" smtClean="0">
                <a:solidFill>
                  <a:schemeClr val="tx1"/>
                </a:solidFill>
              </a:rPr>
              <a:t>https://science.apa.at/mehrzumthema/treibhausgase-mengen-und-trends-in-oesterreich/</a:t>
            </a:r>
            <a:endParaRPr lang="de-AT" u="sng" dirty="0">
              <a:solidFill>
                <a:schemeClr val="tx1"/>
              </a:solidFill>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8</a:t>
            </a:fld>
            <a:endParaRPr lang="de-DE"/>
          </a:p>
        </p:txBody>
      </p:sp>
    </p:spTree>
    <p:extLst>
      <p:ext uri="{BB962C8B-B14F-4D97-AF65-F5344CB8AC3E}">
        <p14:creationId xmlns:p14="http://schemas.microsoft.com/office/powerpoint/2010/main" val="22012100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Wir haben global und lokal ein Naturverbrauchsproblem. Eine imperiale Lebensweise einer Minderheit der Menschheit verursacht mit einem Überkonsum, dass wir an </a:t>
            </a:r>
            <a:r>
              <a:rPr lang="de-AT" sz="1200" u="sng" kern="1200" dirty="0" smtClean="0">
                <a:solidFill>
                  <a:schemeClr val="tx1"/>
                </a:solidFill>
                <a:effectLst/>
                <a:latin typeface="+mn-lt"/>
                <a:ea typeface="+mn-ea"/>
                <a:cs typeface="+mn-cs"/>
                <a:hlinkClick r:id="rId3"/>
              </a:rPr>
              <a:t>planetare Grenzen</a:t>
            </a:r>
            <a:r>
              <a:rPr lang="de-AT" sz="1200" kern="1200" dirty="0" smtClean="0">
                <a:solidFill>
                  <a:schemeClr val="tx1"/>
                </a:solidFill>
                <a:effectLst/>
                <a:latin typeface="+mn-lt"/>
                <a:ea typeface="+mn-ea"/>
                <a:cs typeface="+mn-cs"/>
              </a:rPr>
              <a:t> stoßen.  </a:t>
            </a:r>
          </a:p>
          <a:p>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1,6 Erden wären notwendig, um den heutigen Lebensstandard zu erhalten. das berechnete der Umweltökonom Sir </a:t>
            </a:r>
            <a:r>
              <a:rPr lang="de-AT" sz="1200" kern="1200" dirty="0" err="1" smtClean="0">
                <a:solidFill>
                  <a:schemeClr val="tx1"/>
                </a:solidFill>
                <a:effectLst/>
                <a:latin typeface="+mn-lt"/>
                <a:ea typeface="+mn-ea"/>
                <a:cs typeface="+mn-cs"/>
              </a:rPr>
              <a:t>Partha</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Dasgupta</a:t>
            </a:r>
            <a:r>
              <a:rPr lang="de-AT" sz="1200" kern="1200" dirty="0" smtClean="0">
                <a:solidFill>
                  <a:schemeClr val="tx1"/>
                </a:solidFill>
                <a:effectLst/>
                <a:latin typeface="+mn-lt"/>
                <a:ea typeface="+mn-ea"/>
                <a:cs typeface="+mn-cs"/>
              </a:rPr>
              <a:t> von der Cambridge University </a:t>
            </a:r>
            <a:r>
              <a:rPr lang="de-AT" sz="1200" u="sng" kern="1200" dirty="0" smtClean="0">
                <a:solidFill>
                  <a:schemeClr val="tx1"/>
                </a:solidFill>
                <a:effectLst/>
                <a:latin typeface="+mn-lt"/>
                <a:ea typeface="+mn-ea"/>
                <a:cs typeface="+mn-cs"/>
                <a:hlinkClick r:id="rId4"/>
              </a:rPr>
              <a:t>in einem Bericht über die Ökonomik der Biodiversität</a:t>
            </a:r>
            <a:r>
              <a:rPr lang="de-AT" sz="1200" kern="1200" dirty="0" smtClean="0">
                <a:solidFill>
                  <a:schemeClr val="tx1"/>
                </a:solidFill>
                <a:effectLst/>
                <a:latin typeface="+mn-lt"/>
                <a:ea typeface="+mn-ea"/>
                <a:cs typeface="+mn-cs"/>
              </a:rPr>
              <a:t>, den die britische Regierung im Jahr 2019 bei ihm in Auftrag gegeben hatte.</a:t>
            </a:r>
          </a:p>
          <a:p>
            <a:r>
              <a:rPr lang="de-AT" sz="1200" kern="1200" dirty="0" smtClean="0">
                <a:solidFill>
                  <a:schemeClr val="tx1"/>
                </a:solidFill>
                <a:effectLst/>
                <a:latin typeface="+mn-lt"/>
                <a:ea typeface="+mn-ea"/>
                <a:cs typeface="+mn-cs"/>
              </a:rPr>
              <a:t> </a:t>
            </a:r>
          </a:p>
          <a:p>
            <a:r>
              <a:rPr lang="de-AT" sz="1200" b="1" kern="1200" dirty="0" smtClean="0">
                <a:solidFill>
                  <a:schemeClr val="tx1"/>
                </a:solidFill>
                <a:effectLst/>
                <a:latin typeface="+mn-lt"/>
                <a:ea typeface="+mn-ea"/>
                <a:cs typeface="+mn-cs"/>
              </a:rPr>
              <a:t>Die Welt verbraucht im Jahr die Ressourcen von rund 1,8 Erden.  Nach österreichischer Lebensweise</a:t>
            </a:r>
            <a:br>
              <a:rPr lang="de-AT" sz="1200" b="1" kern="1200" dirty="0" smtClean="0">
                <a:solidFill>
                  <a:schemeClr val="tx1"/>
                </a:solidFill>
                <a:effectLst/>
                <a:latin typeface="+mn-lt"/>
                <a:ea typeface="+mn-ea"/>
                <a:cs typeface="+mn-cs"/>
              </a:rPr>
            </a:br>
            <a:r>
              <a:rPr lang="de-AT" sz="1200" b="1" kern="1200" dirty="0" smtClean="0">
                <a:solidFill>
                  <a:schemeClr val="tx1"/>
                </a:solidFill>
                <a:effectLst/>
                <a:latin typeface="+mn-lt"/>
                <a:ea typeface="+mn-ea"/>
                <a:cs typeface="+mn-cs"/>
              </a:rPr>
              <a:t>sind es sogar etwa 3,5 Erden. (Stand 2022)</a:t>
            </a:r>
            <a:endParaRPr lang="de-AT" sz="1200" kern="1200" dirty="0" smtClean="0">
              <a:solidFill>
                <a:schemeClr val="tx1"/>
              </a:solidFill>
              <a:effectLst/>
              <a:latin typeface="+mn-lt"/>
              <a:ea typeface="+mn-ea"/>
              <a:cs typeface="+mn-cs"/>
            </a:endParaRPr>
          </a:p>
          <a:p>
            <a:r>
              <a:rPr lang="de-AT" sz="1200" u="sng" kern="1200" dirty="0" smtClean="0">
                <a:solidFill>
                  <a:schemeClr val="tx1"/>
                </a:solidFill>
                <a:effectLst/>
                <a:latin typeface="+mn-lt"/>
                <a:ea typeface="+mn-ea"/>
                <a:cs typeface="+mn-cs"/>
                <a:hlinkClick r:id="rId5"/>
              </a:rPr>
              <a:t>https://www.footprint.at/2022/07/27/overshoot-day-2022/</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pPr lvl="1"/>
            <a:r>
              <a:rPr lang="de-AT" sz="1200" kern="1200" dirty="0" smtClean="0">
                <a:solidFill>
                  <a:schemeClr val="tx1"/>
                </a:solidFill>
                <a:effectLst/>
                <a:latin typeface="+mn-lt"/>
                <a:ea typeface="+mn-ea"/>
                <a:cs typeface="+mn-cs"/>
              </a:rPr>
              <a:t>Es braucht eine Veränderung unseres Wirtschaftssystems, das auf Wachstum und Ausbeutung aufgebaut ist. Dazu gibt es viele Verbündete in der Zivilgesellschaft, die „System </a:t>
            </a:r>
            <a:r>
              <a:rPr lang="de-AT" sz="1200" kern="1200" dirty="0" err="1" smtClean="0">
                <a:solidFill>
                  <a:schemeClr val="tx1"/>
                </a:solidFill>
                <a:effectLst/>
                <a:latin typeface="+mn-lt"/>
                <a:ea typeface="+mn-ea"/>
                <a:cs typeface="+mn-cs"/>
              </a:rPr>
              <a:t>change</a:t>
            </a:r>
            <a:r>
              <a:rPr lang="de-AT" sz="1200" kern="1200" dirty="0" smtClean="0">
                <a:solidFill>
                  <a:schemeClr val="tx1"/>
                </a:solidFill>
                <a:effectLst/>
                <a:latin typeface="+mn-lt"/>
                <a:ea typeface="+mn-ea"/>
                <a:cs typeface="+mn-cs"/>
              </a:rPr>
              <a:t> not </a:t>
            </a:r>
            <a:r>
              <a:rPr lang="de-AT" sz="1200" kern="1200" dirty="0" err="1" smtClean="0">
                <a:solidFill>
                  <a:schemeClr val="tx1"/>
                </a:solidFill>
                <a:effectLst/>
                <a:latin typeface="+mn-lt"/>
                <a:ea typeface="+mn-ea"/>
                <a:cs typeface="+mn-cs"/>
              </a:rPr>
              <a:t>climate</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change</a:t>
            </a:r>
            <a:r>
              <a:rPr lang="de-AT" sz="1200" kern="1200" dirty="0" smtClean="0">
                <a:solidFill>
                  <a:schemeClr val="tx1"/>
                </a:solidFill>
                <a:effectLst/>
                <a:latin typeface="+mn-lt"/>
                <a:ea typeface="+mn-ea"/>
                <a:cs typeface="+mn-cs"/>
              </a:rPr>
              <a:t>“ einfordern und auch viele Verbündete in anderen Religionen. 2019 wurde in der </a:t>
            </a:r>
            <a:r>
              <a:rPr lang="de-AT" sz="1200" u="sng" kern="1200" dirty="0" smtClean="0">
                <a:solidFill>
                  <a:schemeClr val="tx1"/>
                </a:solidFill>
                <a:effectLst/>
                <a:latin typeface="+mn-lt"/>
                <a:ea typeface="+mn-ea"/>
                <a:cs typeface="+mn-cs"/>
                <a:hlinkClick r:id="rId6"/>
              </a:rPr>
              <a:t>Erklärung „</a:t>
            </a:r>
            <a:r>
              <a:rPr lang="de-AT" sz="1200" u="sng" kern="1200" dirty="0" err="1" smtClean="0">
                <a:solidFill>
                  <a:schemeClr val="tx1"/>
                </a:solidFill>
                <a:effectLst/>
                <a:latin typeface="+mn-lt"/>
                <a:ea typeface="+mn-ea"/>
                <a:cs typeface="+mn-cs"/>
                <a:hlinkClick r:id="rId6"/>
              </a:rPr>
              <a:t>Religions</a:t>
            </a:r>
            <a:r>
              <a:rPr lang="de-AT" sz="1200" u="sng" kern="1200" dirty="0" smtClean="0">
                <a:solidFill>
                  <a:schemeClr val="tx1"/>
                </a:solidFill>
                <a:effectLst/>
                <a:latin typeface="+mn-lt"/>
                <a:ea typeface="+mn-ea"/>
                <a:cs typeface="+mn-cs"/>
                <a:hlinkClick r:id="rId6"/>
              </a:rPr>
              <a:t> </a:t>
            </a:r>
            <a:r>
              <a:rPr lang="de-AT" sz="1200" u="sng" kern="1200" dirty="0" err="1" smtClean="0">
                <a:solidFill>
                  <a:schemeClr val="tx1"/>
                </a:solidFill>
                <a:effectLst/>
                <a:latin typeface="+mn-lt"/>
                <a:ea typeface="+mn-ea"/>
                <a:cs typeface="+mn-cs"/>
                <a:hlinkClick r:id="rId6"/>
              </a:rPr>
              <a:t>for</a:t>
            </a:r>
            <a:r>
              <a:rPr lang="de-AT" sz="1200" u="sng" kern="1200" dirty="0" smtClean="0">
                <a:solidFill>
                  <a:schemeClr val="tx1"/>
                </a:solidFill>
                <a:effectLst/>
                <a:latin typeface="+mn-lt"/>
                <a:ea typeface="+mn-ea"/>
                <a:cs typeface="+mn-cs"/>
                <a:hlinkClick r:id="rId6"/>
              </a:rPr>
              <a:t> Future“</a:t>
            </a:r>
            <a:r>
              <a:rPr lang="de-AT" sz="1200" kern="1200" dirty="0" smtClean="0">
                <a:solidFill>
                  <a:schemeClr val="tx1"/>
                </a:solidFill>
                <a:effectLst/>
                <a:latin typeface="+mn-lt"/>
                <a:ea typeface="+mn-ea"/>
                <a:cs typeface="+mn-cs"/>
              </a:rPr>
              <a:t> eingefordert.</a:t>
            </a:r>
            <a:r>
              <a:rPr lang="de-AT" sz="1200" kern="1200" baseline="0" dirty="0" smtClean="0">
                <a:solidFill>
                  <a:schemeClr val="tx1"/>
                </a:solidFill>
                <a:effectLst/>
                <a:latin typeface="+mn-lt"/>
                <a:ea typeface="+mn-ea"/>
                <a:cs typeface="+mn-cs"/>
              </a:rPr>
              <a:t> </a:t>
            </a:r>
            <a:br>
              <a:rPr lang="de-AT" sz="1200" kern="1200" baseline="0" dirty="0" smtClean="0">
                <a:solidFill>
                  <a:schemeClr val="tx1"/>
                </a:solidFill>
                <a:effectLst/>
                <a:latin typeface="+mn-lt"/>
                <a:ea typeface="+mn-ea"/>
                <a:cs typeface="+mn-cs"/>
              </a:rPr>
            </a:br>
            <a:r>
              <a:rPr lang="de-AT" sz="1200" kern="1200" baseline="0" dirty="0" smtClean="0">
                <a:solidFill>
                  <a:schemeClr val="tx1"/>
                </a:solidFill>
                <a:effectLst/>
                <a:latin typeface="+mn-lt"/>
                <a:ea typeface="+mn-ea"/>
                <a:cs typeface="+mn-cs"/>
              </a:rPr>
              <a:t/>
            </a:r>
            <a:br>
              <a:rPr lang="de-AT" sz="1200" kern="1200" baseline="0" dirty="0" smtClean="0">
                <a:solidFill>
                  <a:schemeClr val="tx1"/>
                </a:solidFill>
                <a:effectLst/>
                <a:latin typeface="+mn-lt"/>
                <a:ea typeface="+mn-ea"/>
                <a:cs typeface="+mn-cs"/>
              </a:rPr>
            </a:br>
            <a:r>
              <a:rPr lang="de-AT" sz="1200" b="1" kern="1200" dirty="0" smtClean="0">
                <a:solidFill>
                  <a:schemeClr val="tx1"/>
                </a:solidFill>
                <a:effectLst/>
                <a:latin typeface="+mn-lt"/>
                <a:ea typeface="+mn-ea"/>
                <a:cs typeface="+mn-cs"/>
              </a:rPr>
              <a:t>Ernährung: weniger Fleischkonsum, mehr regionale, biologische Landwirtschaft </a:t>
            </a:r>
            <a:endParaRPr lang="de-AT" sz="11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Der hohe Fleischkonsum ist der Haupttreiber, dass der Planet seine Grenzen bezüglich Süßwasserverfügbarkeit, Regenwaldabholzung, Artenvielfalt und Treibhausgasemissionen überschritten hat (WWF). 70 Prozent der weltweiten Agrarflächen werden für die Produktion von Fleisch genutzt. Bereits eine Reduktion des Fleischkonsums auf ein- bis zweimal pro Woche könnte knapp ein Drittel an Treibhausgasen einsparen.</a:t>
            </a:r>
            <a:endParaRPr lang="de-AT" sz="16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endParaRPr lang="de-AT" sz="18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Das heißt gesellschaftspolitisch: </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uns für einen </a:t>
            </a:r>
            <a:r>
              <a:rPr lang="de-AT" sz="1200" b="1" kern="1200" dirty="0" smtClean="0">
                <a:solidFill>
                  <a:schemeClr val="tx1"/>
                </a:solidFill>
                <a:effectLst/>
                <a:latin typeface="+mn-lt"/>
                <a:ea typeface="+mn-ea"/>
                <a:cs typeface="+mn-cs"/>
              </a:rPr>
              <a:t>Ausstieg aus der industriellen Fleischproduktion einsetzen.</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gesetzliche Maßnahmen gegen die Verschwendung von Lebensmitteln fordern.</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es massive Förderung und einen Aktionsplan für mehr pflanzenbasierte Ernährung braucht.</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uns für Förderung und Ausbau der Bio-Landwirtschaft stark machen.</a:t>
            </a:r>
            <a:endParaRPr lang="de-AT" sz="18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endParaRPr lang="de-AT" sz="2000" kern="1200" dirty="0" smtClean="0">
              <a:solidFill>
                <a:schemeClr val="tx1"/>
              </a:solidFill>
              <a:effectLst/>
              <a:latin typeface="+mn-lt"/>
              <a:ea typeface="+mn-ea"/>
              <a:cs typeface="+mn-cs"/>
            </a:endParaRPr>
          </a:p>
          <a:p>
            <a:pPr lvl="1"/>
            <a:r>
              <a:rPr lang="de-AT" sz="1200" b="1" kern="1200" dirty="0" smtClean="0">
                <a:solidFill>
                  <a:schemeClr val="tx1"/>
                </a:solidFill>
                <a:effectLst/>
                <a:latin typeface="+mn-lt"/>
                <a:ea typeface="+mn-ea"/>
                <a:cs typeface="+mn-cs"/>
              </a:rPr>
              <a:t>weniger Ressourcenverbrauch und Müll</a:t>
            </a:r>
            <a:endParaRPr lang="de-AT" sz="11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„Recht auf Reparatur“ muss Waren haltbarer und reparierbar machen; Reparatur-Gutscheine und Reparatur-Netzwerke müssen ausgebaut werden.</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Wir fordern Maßnahmen zur Reduktion von Plastikverpackungen</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Einsatz für eine rasche Energiewende:</a:t>
            </a:r>
            <a:r>
              <a:rPr lang="de-AT" sz="1200" b="1"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rPr>
              <a:t> Energiebedarf senken, Energieeffizienz steigern, Verbleibenden Bedarf aus erneuerbaren Energien decken </a:t>
            </a:r>
            <a:endParaRPr lang="de-AT" sz="16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9</a:t>
            </a:fld>
            <a:endParaRPr lang="de-DE"/>
          </a:p>
        </p:txBody>
      </p:sp>
    </p:spTree>
    <p:extLst>
      <p:ext uri="{BB962C8B-B14F-4D97-AF65-F5344CB8AC3E}">
        <p14:creationId xmlns:p14="http://schemas.microsoft.com/office/powerpoint/2010/main" val="29856298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Das heimische Straßennetz ist</a:t>
            </a:r>
            <a:r>
              <a:rPr lang="de-AT" sz="1200" b="1"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rPr>
              <a:t>mit 15 Metern pro Kopf eines der größten und teuersten Europas. (Vergleich: Deutschland/Schweiz: 8m/Kopf). </a:t>
            </a:r>
          </a:p>
          <a:p>
            <a:r>
              <a:rPr lang="de-AT" sz="1200" u="sng" kern="1200" dirty="0" smtClean="0">
                <a:solidFill>
                  <a:schemeClr val="tx1"/>
                </a:solidFill>
                <a:effectLst/>
                <a:latin typeface="+mn-lt"/>
                <a:ea typeface="+mn-ea"/>
                <a:cs typeface="+mn-cs"/>
                <a:hlinkClick r:id="rId3"/>
              </a:rPr>
              <a:t>https://www.hagel.at/bodenverbrauch/</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Politische Anliegen von sozialen Bewegungen sind oft legitim, stoßen aber an Grenzen der Legalität. Diese Transformationskonflikte müssen gewaltfrei ausgetragen werden. </a:t>
            </a:r>
          </a:p>
          <a:p>
            <a:r>
              <a:rPr lang="de-AT" sz="1200" u="sng" kern="1200" dirty="0" smtClean="0">
                <a:solidFill>
                  <a:schemeClr val="tx1"/>
                </a:solidFill>
                <a:effectLst/>
                <a:latin typeface="+mn-lt"/>
                <a:ea typeface="+mn-ea"/>
                <a:cs typeface="+mn-cs"/>
                <a:hlinkClick r:id="rId4"/>
              </a:rPr>
              <a:t>https://www.kaoe.at/artikel/138786/wiener-stadtstrasse-ziviler-ungehorsam-ist-notwendig</a:t>
            </a:r>
            <a:endParaRPr lang="de-AT" sz="1200" kern="1200" dirty="0" smtClean="0">
              <a:solidFill>
                <a:schemeClr val="tx1"/>
              </a:solidFill>
              <a:effectLst/>
              <a:latin typeface="+mn-lt"/>
              <a:ea typeface="+mn-ea"/>
              <a:cs typeface="+mn-cs"/>
            </a:endParaRP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10</a:t>
            </a:fld>
            <a:endParaRPr lang="de-DE"/>
          </a:p>
        </p:txBody>
      </p:sp>
    </p:spTree>
    <p:extLst>
      <p:ext uri="{BB962C8B-B14F-4D97-AF65-F5344CB8AC3E}">
        <p14:creationId xmlns:p14="http://schemas.microsoft.com/office/powerpoint/2010/main" val="26747879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AT" sz="1200" b="1" u="sng" kern="1200" dirty="0" smtClean="0">
                <a:solidFill>
                  <a:schemeClr val="tx1"/>
                </a:solidFill>
                <a:effectLst/>
                <a:latin typeface="+mn-lt"/>
                <a:ea typeface="+mn-ea"/>
                <a:cs typeface="+mn-cs"/>
              </a:rPr>
              <a:t>Wir haben ein besonderes „Sorgenkind“: Den Verkehr.</a:t>
            </a:r>
            <a:r>
              <a:rPr lang="de-AT" sz="1200" u="sng"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Seit 1990 sind die Treibhausgas-Emissionen im Verkehrsbereich um rund 70 Prozent gestiegen. Diese Zunahme hat die CO</a:t>
            </a:r>
            <a:r>
              <a:rPr lang="de-AT" sz="1200" kern="1200" baseline="-25000" dirty="0" smtClean="0">
                <a:solidFill>
                  <a:schemeClr val="tx1"/>
                </a:solidFill>
                <a:effectLst/>
                <a:latin typeface="+mn-lt"/>
                <a:ea typeface="+mn-ea"/>
                <a:cs typeface="+mn-cs"/>
              </a:rPr>
              <a:t>2</a:t>
            </a:r>
            <a:r>
              <a:rPr lang="de-AT" sz="1200" kern="1200" dirty="0" smtClean="0">
                <a:solidFill>
                  <a:schemeClr val="tx1"/>
                </a:solidFill>
                <a:effectLst/>
                <a:latin typeface="+mn-lt"/>
                <a:ea typeface="+mn-ea"/>
                <a:cs typeface="+mn-cs"/>
              </a:rPr>
              <a:t>-Einsparungen der anderen Sektoren wieder zunichtegemacht! </a:t>
            </a:r>
          </a:p>
          <a:p>
            <a:r>
              <a:rPr lang="de-AT" sz="1200" u="sng" kern="1200" dirty="0" smtClean="0">
                <a:solidFill>
                  <a:schemeClr val="tx1"/>
                </a:solidFill>
                <a:effectLst/>
                <a:latin typeface="+mn-lt"/>
                <a:ea typeface="+mn-ea"/>
                <a:cs typeface="+mn-cs"/>
                <a:hlinkClick r:id="rId3"/>
              </a:rPr>
              <a:t>https://science.apa.at/mehrzumthema/treibhausgase-mengen-und-trends-in-oesterreich/</a:t>
            </a:r>
            <a:endParaRPr lang="de-AT" sz="1200" kern="1200" dirty="0" smtClean="0">
              <a:solidFill>
                <a:schemeClr val="tx1"/>
              </a:solidFill>
              <a:effectLst/>
              <a:latin typeface="+mn-lt"/>
              <a:ea typeface="+mn-ea"/>
              <a:cs typeface="+mn-cs"/>
            </a:endParaRP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11</a:t>
            </a:fld>
            <a:endParaRPr lang="de-DE"/>
          </a:p>
        </p:txBody>
      </p:sp>
    </p:spTree>
    <p:extLst>
      <p:ext uri="{BB962C8B-B14F-4D97-AF65-F5344CB8AC3E}">
        <p14:creationId xmlns:p14="http://schemas.microsoft.com/office/powerpoint/2010/main" val="39738836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Das heimische Straßennetz ist</a:t>
            </a:r>
            <a:r>
              <a:rPr lang="de-AT" sz="1200" b="1"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rPr>
              <a:t>mit 15 Metern pro Kopf eines der größten und teuersten Europas. (Vergleich: Deutschland/Schweiz: 8m/Kopf). </a:t>
            </a:r>
          </a:p>
          <a:p>
            <a:r>
              <a:rPr lang="de-AT" sz="1200" u="sng" kern="1200" dirty="0" smtClean="0">
                <a:solidFill>
                  <a:schemeClr val="tx1"/>
                </a:solidFill>
                <a:effectLst/>
                <a:latin typeface="+mn-lt"/>
                <a:ea typeface="+mn-ea"/>
                <a:cs typeface="+mn-cs"/>
                <a:hlinkClick r:id="rId3"/>
              </a:rPr>
              <a:t>https://www.hagel.at/bodenverbrauch/</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Und wir wissen, Wasserstoff- oder E-Autos mit Batterie sind nicht „DIE“ Lösung, weil hier die Produktion zu viele Ressourcen verschlingt.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Es braucht eine Trendwende zu weniger Ressourcenverbrauch. Eine von vielen Maßnahmen ist rasch umsetzbar: </a:t>
            </a:r>
            <a:r>
              <a:rPr lang="de-AT" sz="1200" b="1" kern="1200" dirty="0" smtClean="0">
                <a:solidFill>
                  <a:schemeClr val="tx1"/>
                </a:solidFill>
                <a:effectLst/>
                <a:latin typeface="+mn-lt"/>
                <a:ea typeface="+mn-ea"/>
                <a:cs typeface="+mn-cs"/>
              </a:rPr>
              <a:t>Tempolimits JETZT </a:t>
            </a:r>
            <a:endParaRPr lang="de-AT" sz="1200" kern="1200" dirty="0" smtClean="0">
              <a:solidFill>
                <a:schemeClr val="tx1"/>
              </a:solidFill>
              <a:effectLst/>
              <a:latin typeface="+mn-lt"/>
              <a:ea typeface="+mn-ea"/>
              <a:cs typeface="+mn-cs"/>
            </a:endParaRPr>
          </a:p>
          <a:p>
            <a:r>
              <a:rPr lang="de-AT" sz="1200" b="1" kern="1200" dirty="0" smtClean="0">
                <a:solidFill>
                  <a:schemeClr val="tx1"/>
                </a:solidFill>
                <a:effectLst/>
                <a:latin typeface="+mn-lt"/>
                <a:ea typeface="+mn-ea"/>
                <a:cs typeface="+mn-cs"/>
              </a:rPr>
              <a:t>Seit 1.2.2023 fordern auf </a:t>
            </a:r>
            <a:r>
              <a:rPr lang="de-AT" sz="1200" b="1" u="sng" kern="1200" dirty="0" smtClean="0">
                <a:solidFill>
                  <a:schemeClr val="tx1"/>
                </a:solidFill>
                <a:effectLst/>
                <a:latin typeface="+mn-lt"/>
                <a:ea typeface="+mn-ea"/>
                <a:cs typeface="+mn-cs"/>
                <a:hlinkClick r:id="rId4"/>
              </a:rPr>
              <a:t>www.tempolimit-jetzt.at</a:t>
            </a:r>
            <a:r>
              <a:rPr lang="de-AT" sz="1200" b="1" kern="1200" dirty="0" smtClean="0">
                <a:solidFill>
                  <a:schemeClr val="tx1"/>
                </a:solidFill>
                <a:effectLst/>
                <a:latin typeface="+mn-lt"/>
                <a:ea typeface="+mn-ea"/>
                <a:cs typeface="+mn-cs"/>
              </a:rPr>
              <a:t> </a:t>
            </a:r>
            <a:r>
              <a:rPr lang="de-AT" sz="1200" b="1" u="sng" kern="1200" dirty="0" smtClean="0">
                <a:solidFill>
                  <a:schemeClr val="tx1"/>
                </a:solidFill>
                <a:effectLst/>
                <a:latin typeface="+mn-lt"/>
                <a:ea typeface="+mn-ea"/>
                <a:cs typeface="+mn-cs"/>
                <a:hlinkClick r:id="rId5"/>
              </a:rPr>
              <a:t>die Leitungen führender Lehrstühle im Verkehrswesen in Österreich</a:t>
            </a:r>
            <a:r>
              <a:rPr lang="de-AT" sz="1200" b="1" kern="1200" dirty="0" smtClean="0">
                <a:solidFill>
                  <a:schemeClr val="tx1"/>
                </a:solidFill>
                <a:effectLst/>
                <a:latin typeface="+mn-lt"/>
                <a:ea typeface="+mn-ea"/>
                <a:cs typeface="+mn-cs"/>
              </a:rPr>
              <a:t>, die Höchstgeschwindigkeiten auf „30/80/100“ (Stadt/Land/Autobahn) zu senken.</a:t>
            </a:r>
            <a:r>
              <a:rPr lang="de-AT" sz="1200" kern="1200" dirty="0" smtClean="0">
                <a:solidFill>
                  <a:schemeClr val="tx1"/>
                </a:solidFill>
                <a:effectLst/>
                <a:latin typeface="+mn-lt"/>
                <a:ea typeface="+mn-ea"/>
                <a:cs typeface="+mn-cs"/>
              </a:rPr>
              <a:t> </a:t>
            </a:r>
            <a:r>
              <a:rPr lang="de-AT" sz="1200" b="1" kern="1200" dirty="0" smtClean="0">
                <a:solidFill>
                  <a:schemeClr val="tx1"/>
                </a:solidFill>
                <a:effectLst/>
                <a:latin typeface="+mn-lt"/>
                <a:ea typeface="+mn-ea"/>
                <a:cs typeface="+mn-cs"/>
              </a:rPr>
              <a:t>Es gibt dazu einen </a:t>
            </a:r>
            <a:r>
              <a:rPr lang="de-AT" sz="1200" u="sng" kern="1200" dirty="0" smtClean="0">
                <a:solidFill>
                  <a:schemeClr val="tx1"/>
                </a:solidFill>
                <a:effectLst/>
                <a:latin typeface="+mn-lt"/>
                <a:ea typeface="+mn-ea"/>
                <a:cs typeface="+mn-cs"/>
                <a:hlinkClick r:id="rId6"/>
              </a:rPr>
              <a:t>OFFENEN BRIEF</a:t>
            </a:r>
            <a:r>
              <a:rPr lang="de-AT" sz="1200" b="1" kern="1200" dirty="0" smtClean="0">
                <a:solidFill>
                  <a:schemeClr val="tx1"/>
                </a:solidFill>
                <a:effectLst/>
                <a:latin typeface="+mn-lt"/>
                <a:ea typeface="+mn-ea"/>
                <a:cs typeface="+mn-cs"/>
              </a:rPr>
              <a:t> (der auch </a:t>
            </a:r>
            <a:r>
              <a:rPr lang="de-AT" sz="1200" u="sng" kern="1200" dirty="0" smtClean="0">
                <a:solidFill>
                  <a:schemeClr val="tx1"/>
                </a:solidFill>
                <a:effectLst/>
                <a:latin typeface="+mn-lt"/>
                <a:ea typeface="+mn-ea"/>
                <a:cs typeface="+mn-cs"/>
                <a:hlinkClick r:id="rId7"/>
              </a:rPr>
              <a:t>von Markus Gerhartinger, Ferdinand Kaineder, …unterstützt</a:t>
            </a:r>
            <a:r>
              <a:rPr lang="de-AT" sz="1200" b="1" kern="1200" dirty="0" smtClean="0">
                <a:solidFill>
                  <a:schemeClr val="tx1"/>
                </a:solidFill>
                <a:effectLst/>
                <a:latin typeface="+mn-lt"/>
                <a:ea typeface="+mn-ea"/>
                <a:cs typeface="+mn-cs"/>
              </a:rPr>
              <a:t> wird).</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http://www.verkehrswende.at/tempo-senken/</a:t>
            </a:r>
          </a:p>
        </p:txBody>
      </p:sp>
      <p:sp>
        <p:nvSpPr>
          <p:cNvPr id="4" name="Foliennummernplatzhalter 3"/>
          <p:cNvSpPr>
            <a:spLocks noGrp="1"/>
          </p:cNvSpPr>
          <p:nvPr>
            <p:ph type="sldNum" sz="quarter" idx="10"/>
          </p:nvPr>
        </p:nvSpPr>
        <p:spPr/>
        <p:txBody>
          <a:bodyPr/>
          <a:lstStyle/>
          <a:p>
            <a:fld id="{9BC55D6C-AA1E-4FD7-AEC3-D839066330D2}" type="slidenum">
              <a:rPr lang="de-DE" smtClean="0"/>
              <a:t>12</a:t>
            </a:fld>
            <a:endParaRPr lang="de-DE"/>
          </a:p>
        </p:txBody>
      </p:sp>
    </p:spTree>
    <p:extLst>
      <p:ext uri="{BB962C8B-B14F-4D97-AF65-F5344CB8AC3E}">
        <p14:creationId xmlns:p14="http://schemas.microsoft.com/office/powerpoint/2010/main" val="28987189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b="1" kern="1200" dirty="0" smtClean="0">
                <a:solidFill>
                  <a:schemeClr val="tx1"/>
                </a:solidFill>
                <a:effectLst/>
                <a:latin typeface="+mn-lt"/>
                <a:ea typeface="+mn-ea"/>
                <a:cs typeface="+mn-cs"/>
              </a:rPr>
              <a:t>Tempolimits JETZT - </a:t>
            </a:r>
            <a:r>
              <a:rPr lang="de-AT" sz="1200" kern="1200" dirty="0" smtClean="0">
                <a:solidFill>
                  <a:schemeClr val="tx1"/>
                </a:solidFill>
                <a:effectLst/>
                <a:latin typeface="+mn-lt"/>
                <a:ea typeface="+mn-ea"/>
                <a:cs typeface="+mn-cs"/>
              </a:rPr>
              <a:t>http://www.verkehrswende.at/tempo-senken/</a:t>
            </a:r>
          </a:p>
          <a:p>
            <a:r>
              <a:rPr lang="de-AT" sz="1200" b="1" kern="1200" dirty="0" smtClean="0">
                <a:solidFill>
                  <a:schemeClr val="tx1"/>
                </a:solidFill>
                <a:effectLst/>
                <a:latin typeface="+mn-lt"/>
                <a:ea typeface="+mn-ea"/>
                <a:cs typeface="+mn-cs"/>
              </a:rPr>
              <a:t>Die oft zitierte „Eigenverantwortung“ ist insbesondere auf Landstraßen nicht möglich, </a:t>
            </a:r>
            <a:r>
              <a:rPr lang="de-AT" sz="1200" kern="1200" dirty="0" smtClean="0">
                <a:solidFill>
                  <a:schemeClr val="tx1"/>
                </a:solidFill>
                <a:effectLst/>
                <a:latin typeface="+mn-lt"/>
                <a:ea typeface="+mn-ea"/>
                <a:cs typeface="+mn-cs"/>
              </a:rPr>
              <a:t>denn wer freiwillig </a:t>
            </a:r>
            <a:br>
              <a:rPr lang="de-AT" sz="1200" kern="1200" dirty="0" smtClean="0">
                <a:solidFill>
                  <a:schemeClr val="tx1"/>
                </a:solidFill>
                <a:effectLst/>
                <a:latin typeface="+mn-lt"/>
                <a:ea typeface="+mn-ea"/>
                <a:cs typeface="+mn-cs"/>
              </a:rPr>
            </a:br>
            <a:r>
              <a:rPr lang="de-AT" sz="1200" kern="1200" dirty="0" smtClean="0">
                <a:solidFill>
                  <a:schemeClr val="tx1"/>
                </a:solidFill>
                <a:effectLst/>
                <a:latin typeface="+mn-lt"/>
                <a:ea typeface="+mn-ea"/>
                <a:cs typeface="+mn-cs"/>
              </a:rPr>
              <a:t>Tempo 80 fährt, wird von knapp auffahrenden „Dränglern“ und durch risikoreiche Überholmanöver gestresst. </a:t>
            </a:r>
          </a:p>
          <a:p>
            <a:r>
              <a:rPr lang="de-AT" sz="1200" u="sng" kern="1200" dirty="0" smtClean="0">
                <a:solidFill>
                  <a:schemeClr val="tx1"/>
                </a:solidFill>
                <a:effectLst/>
                <a:latin typeface="+mn-lt"/>
                <a:ea typeface="+mn-ea"/>
                <a:cs typeface="+mn-cs"/>
                <a:hlinkClick r:id="rId3"/>
              </a:rPr>
              <a:t>Tempo senken, Leben retten</a:t>
            </a:r>
            <a:r>
              <a:rPr lang="de-AT" sz="1200" kern="1200" dirty="0" smtClean="0">
                <a:solidFill>
                  <a:schemeClr val="tx1"/>
                </a:solidFill>
                <a:effectLst/>
                <a:latin typeface="+mn-lt"/>
                <a:ea typeface="+mn-ea"/>
                <a:cs typeface="+mn-cs"/>
              </a:rPr>
              <a:t> - http://www.verkehrswende.at/tempo-senken/</a:t>
            </a:r>
          </a:p>
        </p:txBody>
      </p:sp>
      <p:sp>
        <p:nvSpPr>
          <p:cNvPr id="4" name="Foliennummernplatzhalter 3"/>
          <p:cNvSpPr>
            <a:spLocks noGrp="1"/>
          </p:cNvSpPr>
          <p:nvPr>
            <p:ph type="sldNum" sz="quarter" idx="10"/>
          </p:nvPr>
        </p:nvSpPr>
        <p:spPr/>
        <p:txBody>
          <a:bodyPr/>
          <a:lstStyle/>
          <a:p>
            <a:fld id="{9BC55D6C-AA1E-4FD7-AEC3-D839066330D2}" type="slidenum">
              <a:rPr lang="de-DE" smtClean="0"/>
              <a:t>13</a:t>
            </a:fld>
            <a:endParaRPr lang="de-DE"/>
          </a:p>
        </p:txBody>
      </p:sp>
    </p:spTree>
    <p:extLst>
      <p:ext uri="{BB962C8B-B14F-4D97-AF65-F5344CB8AC3E}">
        <p14:creationId xmlns:p14="http://schemas.microsoft.com/office/powerpoint/2010/main" val="142549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http://www.verkehrswende.at/tempo-senken/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Es braucht eine Trendwende zu weniger Ressourcenverbrauch durch Entschleunigung:</a:t>
            </a:r>
          </a:p>
          <a:p>
            <a:pPr lvl="0"/>
            <a:r>
              <a:rPr lang="de-AT" sz="1200" b="1" kern="1200" dirty="0" smtClean="0">
                <a:solidFill>
                  <a:schemeClr val="tx1"/>
                </a:solidFill>
                <a:effectLst/>
                <a:latin typeface="+mn-lt"/>
                <a:ea typeface="+mn-ea"/>
                <a:cs typeface="+mn-cs"/>
              </a:rPr>
              <a:t>Energiekosten &amp; Klimaschutz:</a:t>
            </a:r>
            <a:r>
              <a:rPr lang="de-AT" sz="1200" kern="1200" dirty="0" smtClean="0">
                <a:solidFill>
                  <a:schemeClr val="tx1"/>
                </a:solidFill>
                <a:effectLst/>
                <a:latin typeface="+mn-lt"/>
                <a:ea typeface="+mn-ea"/>
                <a:cs typeface="+mn-cs"/>
              </a:rPr>
              <a:t> weniger Beschleunigungs- &amp; Bremsmanöver reduzieren Energie &amp; Abgasemissionen. </a:t>
            </a:r>
          </a:p>
          <a:p>
            <a:pPr lvl="0"/>
            <a:r>
              <a:rPr lang="de-AT" sz="1200" b="1" kern="1200" dirty="0" smtClean="0">
                <a:solidFill>
                  <a:schemeClr val="tx1"/>
                </a:solidFill>
                <a:effectLst/>
                <a:latin typeface="+mn-lt"/>
                <a:ea typeface="+mn-ea"/>
                <a:cs typeface="+mn-cs"/>
              </a:rPr>
              <a:t>Gesundheit &amp; Sicherheit: </a:t>
            </a:r>
            <a:r>
              <a:rPr lang="de-AT" sz="1200" kern="1200" dirty="0" smtClean="0">
                <a:solidFill>
                  <a:schemeClr val="tx1"/>
                </a:solidFill>
                <a:effectLst/>
                <a:latin typeface="+mn-lt"/>
                <a:ea typeface="+mn-ea"/>
                <a:cs typeface="+mn-cs"/>
              </a:rPr>
              <a:t>Weniger Verkehrstote (VCÖ-Beispiele: </a:t>
            </a:r>
            <a:r>
              <a:rPr lang="de-AT" sz="1200" u="sng" kern="1200" dirty="0" smtClean="0">
                <a:solidFill>
                  <a:schemeClr val="tx1"/>
                </a:solidFill>
                <a:effectLst/>
                <a:latin typeface="+mn-lt"/>
                <a:ea typeface="+mn-ea"/>
                <a:cs typeface="+mn-cs"/>
                <a:hlinkClick r:id="rId3"/>
              </a:rPr>
              <a:t>Schweiz, Frankreich, …</a:t>
            </a:r>
            <a:r>
              <a:rPr lang="de-AT" sz="1200" kern="1200" dirty="0" smtClean="0">
                <a:solidFill>
                  <a:schemeClr val="tx1"/>
                </a:solidFill>
                <a:effectLst/>
                <a:latin typeface="+mn-lt"/>
                <a:ea typeface="+mn-ea"/>
                <a:cs typeface="+mn-cs"/>
              </a:rPr>
              <a:t>), weniger Stickoxide), weniger Lärm</a:t>
            </a:r>
          </a:p>
          <a:p>
            <a:pPr lvl="0"/>
            <a:r>
              <a:rPr lang="de-AT" sz="1200" b="1" kern="1200" dirty="0" smtClean="0">
                <a:solidFill>
                  <a:schemeClr val="tx1"/>
                </a:solidFill>
                <a:effectLst/>
                <a:latin typeface="+mn-lt"/>
                <a:ea typeface="+mn-ea"/>
                <a:cs typeface="+mn-cs"/>
              </a:rPr>
              <a:t>Lebensqualität:</a:t>
            </a:r>
            <a:r>
              <a:rPr lang="de-AT" sz="1200" kern="1200" dirty="0" smtClean="0">
                <a:solidFill>
                  <a:schemeClr val="tx1"/>
                </a:solidFill>
                <a:effectLst/>
                <a:latin typeface="+mn-lt"/>
                <a:ea typeface="+mn-ea"/>
                <a:cs typeface="+mn-cs"/>
              </a:rPr>
              <a:t> Weniger Tempo - entspannter Fahren, Verkehr wird fließender, Verminderung von Staub aus Reifen-Abrieb und Aufwirbelung in unseren Lungen, Gärten und Feldern. </a:t>
            </a:r>
          </a:p>
        </p:txBody>
      </p:sp>
      <p:sp>
        <p:nvSpPr>
          <p:cNvPr id="4" name="Foliennummernplatzhalter 3"/>
          <p:cNvSpPr>
            <a:spLocks noGrp="1"/>
          </p:cNvSpPr>
          <p:nvPr>
            <p:ph type="sldNum" sz="quarter" idx="10"/>
          </p:nvPr>
        </p:nvSpPr>
        <p:spPr/>
        <p:txBody>
          <a:bodyPr/>
          <a:lstStyle/>
          <a:p>
            <a:fld id="{9BC55D6C-AA1E-4FD7-AEC3-D839066330D2}" type="slidenum">
              <a:rPr lang="de-DE" smtClean="0"/>
              <a:t>14</a:t>
            </a:fld>
            <a:endParaRPr lang="de-DE"/>
          </a:p>
        </p:txBody>
      </p:sp>
    </p:spTree>
    <p:extLst>
      <p:ext uri="{BB962C8B-B14F-4D97-AF65-F5344CB8AC3E}">
        <p14:creationId xmlns:p14="http://schemas.microsoft.com/office/powerpoint/2010/main" val="31504969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b="1" kern="1200" dirty="0" smtClean="0">
                <a:solidFill>
                  <a:schemeClr val="tx1"/>
                </a:solidFill>
                <a:effectLst/>
                <a:latin typeface="+mn-lt"/>
                <a:ea typeface="+mn-ea"/>
                <a:cs typeface="+mn-cs"/>
              </a:rPr>
              <a:t>Seit 1.2.2023 fordern auf </a:t>
            </a:r>
            <a:r>
              <a:rPr lang="de-AT" sz="1200" b="1" u="sng" kern="1200" dirty="0" smtClean="0">
                <a:solidFill>
                  <a:schemeClr val="tx1"/>
                </a:solidFill>
                <a:effectLst/>
                <a:latin typeface="+mn-lt"/>
                <a:ea typeface="+mn-ea"/>
                <a:cs typeface="+mn-cs"/>
                <a:hlinkClick r:id="rId3"/>
              </a:rPr>
              <a:t>www.tempolimit-jetzt.at</a:t>
            </a:r>
            <a:r>
              <a:rPr lang="de-AT" sz="1200" b="1" kern="1200" dirty="0" smtClean="0">
                <a:solidFill>
                  <a:schemeClr val="tx1"/>
                </a:solidFill>
                <a:effectLst/>
                <a:latin typeface="+mn-lt"/>
                <a:ea typeface="+mn-ea"/>
                <a:cs typeface="+mn-cs"/>
              </a:rPr>
              <a:t> </a:t>
            </a:r>
            <a:r>
              <a:rPr lang="de-AT" sz="1200" b="1" u="sng" kern="1200" dirty="0" smtClean="0">
                <a:solidFill>
                  <a:schemeClr val="tx1"/>
                </a:solidFill>
                <a:effectLst/>
                <a:latin typeface="+mn-lt"/>
                <a:ea typeface="+mn-ea"/>
                <a:cs typeface="+mn-cs"/>
                <a:hlinkClick r:id="rId4"/>
              </a:rPr>
              <a:t>die Leitungen führender Lehrstühle im Verkehrswesen in Österreich</a:t>
            </a:r>
            <a:r>
              <a:rPr lang="de-AT" sz="1200" b="1" kern="1200" dirty="0" smtClean="0">
                <a:solidFill>
                  <a:schemeClr val="tx1"/>
                </a:solidFill>
                <a:effectLst/>
                <a:latin typeface="+mn-lt"/>
                <a:ea typeface="+mn-ea"/>
                <a:cs typeface="+mn-cs"/>
              </a:rPr>
              <a:t>, die Höchstgeschwindigkeiten auf „30/80/100“ (Stadt/Land/Autobahn) zu senken.</a:t>
            </a:r>
            <a:r>
              <a:rPr lang="de-AT" sz="1200" kern="1200" dirty="0" smtClean="0">
                <a:solidFill>
                  <a:schemeClr val="tx1"/>
                </a:solidFill>
                <a:effectLst/>
                <a:latin typeface="+mn-lt"/>
                <a:ea typeface="+mn-ea"/>
                <a:cs typeface="+mn-cs"/>
              </a:rPr>
              <a:t> </a:t>
            </a:r>
            <a:r>
              <a:rPr lang="de-AT" sz="1200" b="1" kern="1200" dirty="0" smtClean="0">
                <a:solidFill>
                  <a:schemeClr val="tx1"/>
                </a:solidFill>
                <a:effectLst/>
                <a:latin typeface="+mn-lt"/>
                <a:ea typeface="+mn-ea"/>
                <a:cs typeface="+mn-cs"/>
              </a:rPr>
              <a:t>Es gibt dazu einen </a:t>
            </a:r>
            <a:r>
              <a:rPr lang="de-AT" sz="1200" u="sng" kern="1200" dirty="0" smtClean="0">
                <a:solidFill>
                  <a:schemeClr val="tx1"/>
                </a:solidFill>
                <a:effectLst/>
                <a:latin typeface="+mn-lt"/>
                <a:ea typeface="+mn-ea"/>
                <a:cs typeface="+mn-cs"/>
                <a:hlinkClick r:id="rId5"/>
              </a:rPr>
              <a:t>OFFENEN BRIEF</a:t>
            </a:r>
            <a:r>
              <a:rPr lang="de-AT" sz="1200" b="1" kern="1200" dirty="0" smtClean="0">
                <a:solidFill>
                  <a:schemeClr val="tx1"/>
                </a:solidFill>
                <a:effectLst/>
                <a:latin typeface="+mn-lt"/>
                <a:ea typeface="+mn-ea"/>
                <a:cs typeface="+mn-cs"/>
              </a:rPr>
              <a:t> (der auch </a:t>
            </a:r>
            <a:r>
              <a:rPr lang="de-AT" sz="1200" u="sng" kern="1200" dirty="0" smtClean="0">
                <a:solidFill>
                  <a:schemeClr val="tx1"/>
                </a:solidFill>
                <a:effectLst/>
                <a:latin typeface="+mn-lt"/>
                <a:ea typeface="+mn-ea"/>
                <a:cs typeface="+mn-cs"/>
                <a:hlinkClick r:id="rId6"/>
              </a:rPr>
              <a:t>von Markus Gerhartinger, Ferdinand Kaineder, …unterstützt</a:t>
            </a:r>
            <a:r>
              <a:rPr lang="de-AT" sz="1200" b="1" kern="1200" dirty="0" smtClean="0">
                <a:solidFill>
                  <a:schemeClr val="tx1"/>
                </a:solidFill>
                <a:effectLst/>
                <a:latin typeface="+mn-lt"/>
                <a:ea typeface="+mn-ea"/>
                <a:cs typeface="+mn-cs"/>
              </a:rPr>
              <a:t> wird).</a:t>
            </a:r>
            <a:endParaRPr lang="de-AT" sz="1200" kern="1200" dirty="0" smtClean="0">
              <a:solidFill>
                <a:schemeClr val="tx1"/>
              </a:solidFill>
              <a:effectLst/>
              <a:latin typeface="+mn-lt"/>
              <a:ea typeface="+mn-ea"/>
              <a:cs typeface="+mn-cs"/>
            </a:endParaRPr>
          </a:p>
          <a:p>
            <a:r>
              <a:rPr lang="de-AT" sz="1200" b="0"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Wir können nicht weitermachen wie bisher. Es braucht eine Trendwende zu weniger Ressourcenverbrauch. </a:t>
            </a:r>
          </a:p>
          <a:p>
            <a:r>
              <a:rPr lang="de-AT" sz="1200" kern="1200" dirty="0" smtClean="0">
                <a:solidFill>
                  <a:schemeClr val="tx1"/>
                </a:solidFill>
                <a:effectLst/>
                <a:latin typeface="+mn-lt"/>
                <a:ea typeface="+mn-ea"/>
                <a:cs typeface="+mn-cs"/>
              </a:rPr>
              <a:t>Eine von vielen Maßnahmen ist rasch umsetzbar: </a:t>
            </a:r>
            <a:r>
              <a:rPr lang="de-AT" sz="1200" b="1" kern="1200" dirty="0" smtClean="0">
                <a:solidFill>
                  <a:schemeClr val="tx1"/>
                </a:solidFill>
                <a:effectLst/>
                <a:latin typeface="+mn-lt"/>
                <a:ea typeface="+mn-ea"/>
                <a:cs typeface="+mn-cs"/>
              </a:rPr>
              <a:t>Tempolimits JETZT </a:t>
            </a:r>
          </a:p>
          <a:p>
            <a:r>
              <a:rPr lang="de-AT" sz="1200" b="0" kern="1200" dirty="0" smtClean="0">
                <a:solidFill>
                  <a:schemeClr val="tx1"/>
                </a:solidFill>
                <a:effectLst/>
                <a:latin typeface="+mn-lt"/>
                <a:ea typeface="+mn-ea"/>
                <a:cs typeface="+mn-cs"/>
              </a:rPr>
              <a:t>Änderungen in der politischen Gesetzgebung haben natürlich einen viel größeren Hebel als die bloße Ermahnung zu individuellem moralischen Tun und zum Appell, freiwillig zu versuchen „nachhaltig zu leben“. </a:t>
            </a:r>
            <a:endParaRPr lang="de-AT" sz="1200" b="1" kern="1200" dirty="0" smtClean="0">
              <a:solidFill>
                <a:schemeClr val="tx1"/>
              </a:solidFill>
              <a:effectLst/>
              <a:latin typeface="+mn-lt"/>
              <a:ea typeface="+mn-ea"/>
              <a:cs typeface="+mn-cs"/>
            </a:endParaRPr>
          </a:p>
          <a:p>
            <a:r>
              <a:rPr lang="de-AT" sz="1200" b="1" kern="1200" dirty="0" smtClean="0">
                <a:solidFill>
                  <a:schemeClr val="tx1"/>
                </a:solidFill>
                <a:effectLst/>
                <a:latin typeface="+mn-lt"/>
                <a:ea typeface="+mn-ea"/>
                <a:cs typeface="+mn-cs"/>
              </a:rPr>
              <a:t>Die oft zitierte „Eigenverantwortung“ ist insbesondere auf Landstraßen nicht möglich, </a:t>
            </a:r>
            <a:r>
              <a:rPr lang="de-AT" sz="1200" kern="1200" dirty="0" smtClean="0">
                <a:solidFill>
                  <a:schemeClr val="tx1"/>
                </a:solidFill>
                <a:effectLst/>
                <a:latin typeface="+mn-lt"/>
                <a:ea typeface="+mn-ea"/>
                <a:cs typeface="+mn-cs"/>
              </a:rPr>
              <a:t>denn wer freiwillig </a:t>
            </a:r>
            <a:br>
              <a:rPr lang="de-AT" sz="1200" kern="1200" dirty="0" smtClean="0">
                <a:solidFill>
                  <a:schemeClr val="tx1"/>
                </a:solidFill>
                <a:effectLst/>
                <a:latin typeface="+mn-lt"/>
                <a:ea typeface="+mn-ea"/>
                <a:cs typeface="+mn-cs"/>
              </a:rPr>
            </a:br>
            <a:r>
              <a:rPr lang="de-AT" sz="1200" kern="1200" dirty="0" smtClean="0">
                <a:solidFill>
                  <a:schemeClr val="tx1"/>
                </a:solidFill>
                <a:effectLst/>
                <a:latin typeface="+mn-lt"/>
                <a:ea typeface="+mn-ea"/>
                <a:cs typeface="+mn-cs"/>
              </a:rPr>
              <a:t>Tempo 80 fährt, wird von knapp auffahrenden „Dränglern“ und durch risikoreiche Überholmanöver gestresst. </a:t>
            </a:r>
          </a:p>
          <a:p>
            <a:r>
              <a:rPr lang="de-AT" sz="1200" u="sng" kern="1200" dirty="0" smtClean="0">
                <a:solidFill>
                  <a:schemeClr val="tx1"/>
                </a:solidFill>
                <a:effectLst/>
                <a:latin typeface="+mn-lt"/>
                <a:ea typeface="+mn-ea"/>
                <a:cs typeface="+mn-cs"/>
                <a:hlinkClick r:id="rId7"/>
              </a:rPr>
              <a:t>Tempo senken, Leben retten</a:t>
            </a:r>
            <a:r>
              <a:rPr lang="de-AT" sz="1200" kern="1200" dirty="0" smtClean="0">
                <a:solidFill>
                  <a:schemeClr val="tx1"/>
                </a:solidFill>
                <a:effectLst/>
                <a:latin typeface="+mn-lt"/>
                <a:ea typeface="+mn-ea"/>
                <a:cs typeface="+mn-cs"/>
              </a:rPr>
              <a:t> - http://www.verkehrswende.at/tempo-senken/</a:t>
            </a:r>
          </a:p>
          <a:p>
            <a:r>
              <a:rPr lang="de-AT" sz="1200" kern="1200" dirty="0" smtClean="0">
                <a:solidFill>
                  <a:schemeClr val="tx1"/>
                </a:solidFill>
                <a:effectLst/>
                <a:latin typeface="+mn-lt"/>
                <a:ea typeface="+mn-ea"/>
                <a:cs typeface="+mn-cs"/>
              </a:rPr>
              <a:t> </a:t>
            </a:r>
          </a:p>
          <a:p>
            <a:endParaRPr lang="de-DE" sz="1200" b="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15</a:t>
            </a:fld>
            <a:endParaRPr lang="de-DE"/>
          </a:p>
        </p:txBody>
      </p:sp>
    </p:spTree>
    <p:extLst>
      <p:ext uri="{BB962C8B-B14F-4D97-AF65-F5344CB8AC3E}">
        <p14:creationId xmlns:p14="http://schemas.microsoft.com/office/powerpoint/2010/main" val="3704855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Wir können nicht weitermachen wie bisher. Es braucht eine Trendwende zu weniger Ressourcenverbrauch. Eine von vielen Maßnahmen ist rasch umsetzbar: </a:t>
            </a:r>
            <a:r>
              <a:rPr lang="de-AT" sz="1200" b="1" kern="1200" dirty="0" smtClean="0">
                <a:solidFill>
                  <a:schemeClr val="tx1"/>
                </a:solidFill>
                <a:effectLst/>
                <a:latin typeface="+mn-lt"/>
                <a:ea typeface="+mn-ea"/>
                <a:cs typeface="+mn-cs"/>
              </a:rPr>
              <a:t>Tempolimits JETZT </a:t>
            </a:r>
          </a:p>
          <a:p>
            <a:r>
              <a:rPr lang="de-AT" sz="120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b="1" kern="1200" dirty="0" smtClean="0">
                <a:solidFill>
                  <a:schemeClr val="tx1"/>
                </a:solidFill>
                <a:effectLst/>
                <a:latin typeface="+mn-lt"/>
                <a:ea typeface="+mn-ea"/>
                <a:cs typeface="+mn-cs"/>
              </a:rPr>
              <a:t>Gesundheit &amp; Sicherheit: </a:t>
            </a:r>
            <a:r>
              <a:rPr lang="de-AT" sz="1200" kern="1200" dirty="0" smtClean="0">
                <a:solidFill>
                  <a:schemeClr val="tx1"/>
                </a:solidFill>
                <a:effectLst/>
                <a:latin typeface="+mn-lt"/>
                <a:ea typeface="+mn-ea"/>
                <a:cs typeface="+mn-cs"/>
              </a:rPr>
              <a:t>Weniger Verkehrstote (VCÖ-Beispiele: </a:t>
            </a:r>
            <a:r>
              <a:rPr lang="de-AT" sz="1200" u="sng" kern="1200" dirty="0" smtClean="0">
                <a:solidFill>
                  <a:schemeClr val="tx1"/>
                </a:solidFill>
                <a:effectLst/>
                <a:latin typeface="+mn-lt"/>
                <a:ea typeface="+mn-ea"/>
                <a:cs typeface="+mn-cs"/>
                <a:hlinkClick r:id="rId3"/>
              </a:rPr>
              <a:t>Schweiz, Frankreich, …</a:t>
            </a:r>
            <a:r>
              <a:rPr lang="de-AT" sz="1200" kern="1200" dirty="0" smtClean="0">
                <a:solidFill>
                  <a:schemeClr val="tx1"/>
                </a:solidFill>
                <a:effectLst/>
                <a:latin typeface="+mn-lt"/>
                <a:ea typeface="+mn-ea"/>
                <a:cs typeface="+mn-cs"/>
              </a:rPr>
              <a:t>), weniger Stickoxide), weniger Lärm</a:t>
            </a:r>
          </a:p>
          <a:p>
            <a:pPr lvl="0"/>
            <a:endParaRPr lang="de-AT" sz="1200" b="1" kern="1200" dirty="0" smtClean="0">
              <a:solidFill>
                <a:schemeClr val="tx1"/>
              </a:solidFill>
              <a:effectLst/>
              <a:latin typeface="+mn-lt"/>
              <a:ea typeface="+mn-ea"/>
              <a:cs typeface="+mn-cs"/>
            </a:endParaRPr>
          </a:p>
          <a:p>
            <a:pPr lvl="0"/>
            <a:r>
              <a:rPr lang="de-AT" sz="1200" b="1" kern="1200" dirty="0" smtClean="0">
                <a:solidFill>
                  <a:schemeClr val="tx1"/>
                </a:solidFill>
                <a:effectLst/>
                <a:latin typeface="+mn-lt"/>
                <a:ea typeface="+mn-ea"/>
                <a:cs typeface="+mn-cs"/>
              </a:rPr>
              <a:t>Energiekosten &amp; Klimaschutz:</a:t>
            </a:r>
            <a:r>
              <a:rPr lang="de-AT" sz="1200" kern="1200" dirty="0" smtClean="0">
                <a:solidFill>
                  <a:schemeClr val="tx1"/>
                </a:solidFill>
                <a:effectLst/>
                <a:latin typeface="+mn-lt"/>
                <a:ea typeface="+mn-ea"/>
                <a:cs typeface="+mn-cs"/>
              </a:rPr>
              <a:t> weniger Beschleunigungs- &amp; Bremsmanöver reduzieren Energie &amp; Abgasemissionen. </a:t>
            </a:r>
          </a:p>
          <a:p>
            <a:pPr lvl="0"/>
            <a:endParaRPr lang="de-AT" sz="1200" b="1" kern="1200" dirty="0" smtClean="0">
              <a:solidFill>
                <a:schemeClr val="tx1"/>
              </a:solidFill>
              <a:effectLst/>
              <a:latin typeface="+mn-lt"/>
              <a:ea typeface="+mn-ea"/>
              <a:cs typeface="+mn-cs"/>
            </a:endParaRPr>
          </a:p>
          <a:p>
            <a:pPr lvl="0"/>
            <a:r>
              <a:rPr lang="de-AT" sz="1200" b="1" kern="1200" dirty="0" smtClean="0">
                <a:solidFill>
                  <a:schemeClr val="tx1"/>
                </a:solidFill>
                <a:effectLst/>
                <a:latin typeface="+mn-lt"/>
                <a:ea typeface="+mn-ea"/>
                <a:cs typeface="+mn-cs"/>
              </a:rPr>
              <a:t>Lebensqualität:</a:t>
            </a:r>
            <a:r>
              <a:rPr lang="de-AT" sz="1200" kern="1200" dirty="0" smtClean="0">
                <a:solidFill>
                  <a:schemeClr val="tx1"/>
                </a:solidFill>
                <a:effectLst/>
                <a:latin typeface="+mn-lt"/>
                <a:ea typeface="+mn-ea"/>
                <a:cs typeface="+mn-cs"/>
              </a:rPr>
              <a:t> Weniger Tempo - entspannter Fahren, Verkehr wird fließender, Verminderung von Staub aus Reifen-Abrieb und Aufwirbelung in unseren Lungen, Gärten und Feldern. </a:t>
            </a: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16</a:t>
            </a:fld>
            <a:endParaRPr lang="de-DE"/>
          </a:p>
        </p:txBody>
      </p:sp>
    </p:spTree>
    <p:extLst>
      <p:ext uri="{BB962C8B-B14F-4D97-AF65-F5344CB8AC3E}">
        <p14:creationId xmlns:p14="http://schemas.microsoft.com/office/powerpoint/2010/main" val="983796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AT" sz="1200" b="1" kern="1200" dirty="0" smtClean="0">
                <a:solidFill>
                  <a:schemeClr val="tx1"/>
                </a:solidFill>
                <a:effectLst/>
                <a:latin typeface="+mn-lt"/>
                <a:ea typeface="+mn-ea"/>
                <a:cs typeface="+mn-cs"/>
              </a:rPr>
              <a:t>Gesundheit &amp; Sicherheit: </a:t>
            </a:r>
            <a:r>
              <a:rPr lang="de-AT" sz="1200" kern="1200" dirty="0" smtClean="0">
                <a:solidFill>
                  <a:schemeClr val="tx1"/>
                </a:solidFill>
                <a:effectLst/>
                <a:latin typeface="+mn-lt"/>
                <a:ea typeface="+mn-ea"/>
                <a:cs typeface="+mn-cs"/>
              </a:rPr>
              <a:t>Weniger Verkehrstote (VCÖ-Beispiele: </a:t>
            </a:r>
            <a:r>
              <a:rPr lang="de-AT" sz="1200" u="sng" kern="1200" dirty="0" smtClean="0">
                <a:solidFill>
                  <a:schemeClr val="tx1"/>
                </a:solidFill>
                <a:effectLst/>
                <a:latin typeface="+mn-lt"/>
                <a:ea typeface="+mn-ea"/>
                <a:cs typeface="+mn-cs"/>
                <a:hlinkClick r:id="rId3"/>
              </a:rPr>
              <a:t>Schweiz, Frankreich, …</a:t>
            </a:r>
            <a:r>
              <a:rPr lang="de-AT" sz="1200" kern="1200" dirty="0" smtClean="0">
                <a:solidFill>
                  <a:schemeClr val="tx1"/>
                </a:solidFill>
                <a:effectLst/>
                <a:latin typeface="+mn-lt"/>
                <a:ea typeface="+mn-ea"/>
                <a:cs typeface="+mn-cs"/>
              </a:rPr>
              <a:t>), weniger Stickoxide), weniger Lärm</a:t>
            </a:r>
          </a:p>
          <a:p>
            <a:pPr lvl="0"/>
            <a:r>
              <a:rPr lang="de-AT" sz="1200" b="1" kern="1200" dirty="0" smtClean="0">
                <a:solidFill>
                  <a:schemeClr val="tx1"/>
                </a:solidFill>
                <a:effectLst/>
                <a:latin typeface="+mn-lt"/>
                <a:ea typeface="+mn-ea"/>
                <a:cs typeface="+mn-cs"/>
              </a:rPr>
              <a:t>Lebensqualität:</a:t>
            </a:r>
            <a:r>
              <a:rPr lang="de-AT" sz="1200" kern="1200" dirty="0" smtClean="0">
                <a:solidFill>
                  <a:schemeClr val="tx1"/>
                </a:solidFill>
                <a:effectLst/>
                <a:latin typeface="+mn-lt"/>
                <a:ea typeface="+mn-ea"/>
                <a:cs typeface="+mn-cs"/>
              </a:rPr>
              <a:t> Weniger Tempo - entspannter Fahren, Verkehr wird fließender, Verminderung von Staub aus Reifen-Abrieb und Aufwirbelung in unseren Lungen, Gärten und Feldern. </a:t>
            </a:r>
          </a:p>
          <a:p>
            <a:r>
              <a:rPr lang="de-AT" sz="1200" b="1" kern="1200" dirty="0" smtClean="0">
                <a:solidFill>
                  <a:schemeClr val="tx1"/>
                </a:solidFill>
                <a:effectLst/>
                <a:latin typeface="+mn-lt"/>
                <a:ea typeface="+mn-ea"/>
                <a:cs typeface="+mn-cs"/>
              </a:rPr>
              <a:t>Die oft zitierte „Eigenverantwortung“ ist insbesondere auf Landstraßen nicht möglich, </a:t>
            </a:r>
            <a:r>
              <a:rPr lang="de-AT" sz="1200" kern="1200" dirty="0" smtClean="0">
                <a:solidFill>
                  <a:schemeClr val="tx1"/>
                </a:solidFill>
                <a:effectLst/>
                <a:latin typeface="+mn-lt"/>
                <a:ea typeface="+mn-ea"/>
                <a:cs typeface="+mn-cs"/>
              </a:rPr>
              <a:t>denn wer freiwillig </a:t>
            </a:r>
            <a:br>
              <a:rPr lang="de-AT" sz="1200" kern="1200" dirty="0" smtClean="0">
                <a:solidFill>
                  <a:schemeClr val="tx1"/>
                </a:solidFill>
                <a:effectLst/>
                <a:latin typeface="+mn-lt"/>
                <a:ea typeface="+mn-ea"/>
                <a:cs typeface="+mn-cs"/>
              </a:rPr>
            </a:br>
            <a:r>
              <a:rPr lang="de-AT" sz="1200" kern="1200" dirty="0" smtClean="0">
                <a:solidFill>
                  <a:schemeClr val="tx1"/>
                </a:solidFill>
                <a:effectLst/>
                <a:latin typeface="+mn-lt"/>
                <a:ea typeface="+mn-ea"/>
                <a:cs typeface="+mn-cs"/>
              </a:rPr>
              <a:t>Tempo 80 fährt, wird von knapp auffahrenden „Dränglern“ und durch risikoreiche Überholmanöver gestresst. </a:t>
            </a:r>
          </a:p>
          <a:p>
            <a:r>
              <a:rPr lang="de-AT" sz="1200" u="sng" kern="1200" dirty="0" smtClean="0">
                <a:solidFill>
                  <a:schemeClr val="tx1"/>
                </a:solidFill>
                <a:effectLst/>
                <a:latin typeface="+mn-lt"/>
                <a:ea typeface="+mn-ea"/>
                <a:cs typeface="+mn-cs"/>
                <a:hlinkClick r:id="rId4"/>
              </a:rPr>
              <a:t>Tempo senken, Leben retten</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 </a:t>
            </a: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17</a:t>
            </a:fld>
            <a:endParaRPr lang="de-DE"/>
          </a:p>
        </p:txBody>
      </p:sp>
    </p:spTree>
    <p:extLst>
      <p:ext uri="{BB962C8B-B14F-4D97-AF65-F5344CB8AC3E}">
        <p14:creationId xmlns:p14="http://schemas.microsoft.com/office/powerpoint/2010/main" val="76948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AT" sz="1200" b="1" kern="1200" dirty="0" smtClean="0">
                <a:solidFill>
                  <a:schemeClr val="tx1"/>
                </a:solidFill>
                <a:effectLst/>
                <a:latin typeface="+mn-lt"/>
                <a:ea typeface="+mn-ea"/>
                <a:cs typeface="+mn-cs"/>
              </a:rPr>
              <a:t>Gesundheit &amp; Sicherheit: </a:t>
            </a:r>
            <a:r>
              <a:rPr lang="de-AT" sz="1200" kern="1200" dirty="0" smtClean="0">
                <a:solidFill>
                  <a:schemeClr val="tx1"/>
                </a:solidFill>
                <a:effectLst/>
                <a:latin typeface="+mn-lt"/>
                <a:ea typeface="+mn-ea"/>
                <a:cs typeface="+mn-cs"/>
              </a:rPr>
              <a:t>Weniger Verkehrstote (VCÖ-Beispiele: </a:t>
            </a:r>
            <a:r>
              <a:rPr lang="de-AT" sz="1200" u="sng" kern="1200" dirty="0" smtClean="0">
                <a:solidFill>
                  <a:schemeClr val="tx1"/>
                </a:solidFill>
                <a:effectLst/>
                <a:latin typeface="+mn-lt"/>
                <a:ea typeface="+mn-ea"/>
                <a:cs typeface="+mn-cs"/>
                <a:hlinkClick r:id="rId3"/>
              </a:rPr>
              <a:t>Schweiz, Frankreich, …</a:t>
            </a:r>
            <a:r>
              <a:rPr lang="de-AT" sz="1200" kern="1200" dirty="0" smtClean="0">
                <a:solidFill>
                  <a:schemeClr val="tx1"/>
                </a:solidFill>
                <a:effectLst/>
                <a:latin typeface="+mn-lt"/>
                <a:ea typeface="+mn-ea"/>
                <a:cs typeface="+mn-cs"/>
              </a:rPr>
              <a:t>), weniger Stickoxide), weniger Lärm</a:t>
            </a:r>
          </a:p>
          <a:p>
            <a:pPr lvl="0"/>
            <a:r>
              <a:rPr lang="de-AT" sz="1200" b="1" kern="1200" dirty="0" smtClean="0">
                <a:solidFill>
                  <a:schemeClr val="tx1"/>
                </a:solidFill>
                <a:effectLst/>
                <a:latin typeface="+mn-lt"/>
                <a:ea typeface="+mn-ea"/>
                <a:cs typeface="+mn-cs"/>
              </a:rPr>
              <a:t>Lebensqualität:</a:t>
            </a:r>
            <a:r>
              <a:rPr lang="de-AT" sz="1200" kern="1200" dirty="0" smtClean="0">
                <a:solidFill>
                  <a:schemeClr val="tx1"/>
                </a:solidFill>
                <a:effectLst/>
                <a:latin typeface="+mn-lt"/>
                <a:ea typeface="+mn-ea"/>
                <a:cs typeface="+mn-cs"/>
              </a:rPr>
              <a:t> Weniger Tempo - entspannter Fahren, Verkehr wird fließender, Verminderung von Staub aus Reifen-Abrieb und Aufwirbelung in unseren Lungen, Gärten und Feldern. </a:t>
            </a:r>
          </a:p>
          <a:p>
            <a:r>
              <a:rPr lang="de-DE" sz="1200" kern="1200" dirty="0" smtClean="0">
                <a:solidFill>
                  <a:schemeClr val="tx1"/>
                </a:solidFill>
                <a:effectLst/>
                <a:latin typeface="+mn-lt"/>
                <a:ea typeface="+mn-ea"/>
                <a:cs typeface="+mn-cs"/>
              </a:rPr>
              <a:t>Grafik:</a:t>
            </a:r>
            <a:r>
              <a:rPr lang="de-DE" sz="1200" kern="1200" baseline="0" dirty="0" smtClean="0">
                <a:solidFill>
                  <a:schemeClr val="tx1"/>
                </a:solidFill>
                <a:effectLst/>
                <a:latin typeface="+mn-lt"/>
                <a:ea typeface="+mn-ea"/>
                <a:cs typeface="+mn-cs"/>
              </a:rPr>
              <a:t> </a:t>
            </a:r>
            <a:r>
              <a:rPr lang="de-AT" dirty="0" smtClean="0">
                <a:hlinkClick r:id="rId4"/>
              </a:rPr>
              <a:t>Europäische Tempo 30 </a:t>
            </a:r>
            <a:r>
              <a:rPr lang="de-AT" dirty="0" err="1" smtClean="0">
                <a:hlinkClick r:id="rId4"/>
              </a:rPr>
              <a:t>Bürgerinitative</a:t>
            </a:r>
            <a:r>
              <a:rPr lang="de-AT" dirty="0" smtClean="0">
                <a:hlinkClick r:id="rId4"/>
              </a:rPr>
              <a:t> "30kmh - macht die Straßen lebenswert!„</a:t>
            </a:r>
            <a:r>
              <a:rPr lang="de-AT" dirty="0" smtClean="0"/>
              <a:t> https://de.30kmh.eu/</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r>
              <a:rPr lang="de-AT" dirty="0" smtClean="0">
                <a:hlinkClick r:id="rId5"/>
              </a:rPr>
              <a:t>Karikatur: https://www.misereor.de/mitmachen/ausstellungen/karikaturenausstellung</a:t>
            </a:r>
            <a:br>
              <a:rPr lang="de-AT" dirty="0" smtClean="0">
                <a:hlinkClick r:id="rId5"/>
              </a:rPr>
            </a:br>
            <a:r>
              <a:rPr lang="de-AT" dirty="0" smtClean="0">
                <a:hlinkClick r:id="rId5"/>
              </a:rPr>
              <a:t>"Glänzende Aussichten" (misereor.de)</a:t>
            </a:r>
            <a:r>
              <a:rPr lang="de-AT" sz="1200" kern="1200" dirty="0" smtClean="0">
                <a:solidFill>
                  <a:schemeClr val="tx1"/>
                </a:solidFill>
                <a:effectLst/>
                <a:latin typeface="+mn-lt"/>
                <a:ea typeface="+mn-ea"/>
                <a:cs typeface="+mn-cs"/>
              </a:rPr>
              <a:t> </a:t>
            </a:r>
          </a:p>
          <a:p>
            <a:endParaRPr lang="de-DE"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http://www.verkehrswende.at/tempo-senken/</a:t>
            </a:r>
          </a:p>
          <a:p>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18</a:t>
            </a:fld>
            <a:endParaRPr lang="de-DE"/>
          </a:p>
        </p:txBody>
      </p:sp>
    </p:spTree>
    <p:extLst>
      <p:ext uri="{BB962C8B-B14F-4D97-AF65-F5344CB8AC3E}">
        <p14:creationId xmlns:p14="http://schemas.microsoft.com/office/powerpoint/2010/main" val="37484190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mn-lt"/>
                <a:ea typeface="+mn-ea"/>
                <a:cs typeface="+mn-cs"/>
              </a:rPr>
              <a:t>In </a:t>
            </a:r>
            <a:r>
              <a:rPr lang="de-DE" sz="1200" kern="1200" dirty="0" err="1" smtClean="0">
                <a:solidFill>
                  <a:schemeClr val="tx1"/>
                </a:solidFill>
                <a:effectLst/>
                <a:latin typeface="+mn-lt"/>
                <a:ea typeface="+mn-ea"/>
                <a:cs typeface="+mn-cs"/>
              </a:rPr>
              <a:t>Horitschon</a:t>
            </a:r>
            <a:r>
              <a:rPr lang="de-DE" sz="1200" kern="1200" baseline="0" dirty="0" smtClean="0">
                <a:solidFill>
                  <a:schemeClr val="tx1"/>
                </a:solidFill>
                <a:effectLst/>
                <a:latin typeface="+mn-lt"/>
                <a:ea typeface="+mn-ea"/>
                <a:cs typeface="+mn-cs"/>
              </a:rPr>
              <a:t> (Burgenland) z.B. ist die Forderung schon umgesetzt. 30 km/h auf Nebenstraßen. (Hauptstraßen haben weiter Tempo 50) </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http://www.verkehrswende.at/tempo-senken/</a:t>
            </a:r>
          </a:p>
          <a:p>
            <a:r>
              <a:rPr lang="de-AT" sz="1200" b="0" kern="1200" dirty="0" smtClean="0">
                <a:solidFill>
                  <a:schemeClr val="tx1"/>
                </a:solidFill>
                <a:effectLst/>
                <a:latin typeface="+mn-lt"/>
                <a:ea typeface="+mn-ea"/>
                <a:cs typeface="+mn-cs"/>
              </a:rPr>
              <a:t>Änderungen in der politischen Gesetzgebung haben natürlich einen viel größeren Hebel als die bloße Ermahnung zu individuellem moralischen Tun und zum Appell, freiwillig zu versuchen „nachhaltig zu leben“. </a:t>
            </a:r>
            <a:endParaRPr lang="de-AT" sz="1200" b="1"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pPr lvl="0"/>
            <a:r>
              <a:rPr lang="de-AT" sz="1200" kern="1200" dirty="0" smtClean="0">
                <a:solidFill>
                  <a:schemeClr val="tx1"/>
                </a:solidFill>
                <a:effectLst/>
                <a:latin typeface="+mn-lt"/>
                <a:ea typeface="+mn-ea"/>
                <a:cs typeface="+mn-cs"/>
              </a:rPr>
              <a:t>Wir fordern, </a:t>
            </a:r>
            <a:r>
              <a:rPr lang="de-AT" sz="1200" b="1" kern="1200" dirty="0" smtClean="0">
                <a:solidFill>
                  <a:schemeClr val="tx1"/>
                </a:solidFill>
                <a:effectLst/>
                <a:latin typeface="+mn-lt"/>
                <a:ea typeface="+mn-ea"/>
                <a:cs typeface="+mn-cs"/>
              </a:rPr>
              <a:t>„… Entschleunigung durch strengere Tempolimits. Dies erhöht die Verkehrssicherheit, verringert Staus, spart </a:t>
            </a:r>
            <a:r>
              <a:rPr lang="de-AT" sz="1200" b="1" kern="1200" dirty="0" err="1" smtClean="0">
                <a:solidFill>
                  <a:schemeClr val="tx1"/>
                </a:solidFill>
                <a:effectLst/>
                <a:latin typeface="+mn-lt"/>
                <a:ea typeface="+mn-ea"/>
                <a:cs typeface="+mn-cs"/>
              </a:rPr>
              <a:t>EnergieKOSTEN</a:t>
            </a:r>
            <a:r>
              <a:rPr lang="de-AT" sz="1200" b="1" kern="1200" dirty="0" smtClean="0">
                <a:solidFill>
                  <a:schemeClr val="tx1"/>
                </a:solidFill>
                <a:effectLst/>
                <a:latin typeface="+mn-lt"/>
                <a:ea typeface="+mn-ea"/>
                <a:cs typeface="+mn-cs"/>
              </a:rPr>
              <a:t>, fördert Gesundheit &amp; Sicherheit, steigert die Lebensqualität und </a:t>
            </a:r>
            <a:r>
              <a:rPr lang="de-AT" sz="1200" b="1" kern="1200" dirty="0" err="1" smtClean="0">
                <a:solidFill>
                  <a:schemeClr val="tx1"/>
                </a:solidFill>
                <a:effectLst/>
                <a:latin typeface="+mn-lt"/>
                <a:ea typeface="+mn-ea"/>
                <a:cs typeface="+mn-cs"/>
              </a:rPr>
              <a:t>attraktiviert</a:t>
            </a:r>
            <a:r>
              <a:rPr lang="de-AT" sz="1200" b="1" kern="1200" dirty="0" smtClean="0">
                <a:solidFill>
                  <a:schemeClr val="tx1"/>
                </a:solidFill>
                <a:effectLst/>
                <a:latin typeface="+mn-lt"/>
                <a:ea typeface="+mn-ea"/>
                <a:cs typeface="+mn-cs"/>
              </a:rPr>
              <a:t> den Öffentlichen Verkehr.“</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p:txBody>
      </p:sp>
      <p:sp>
        <p:nvSpPr>
          <p:cNvPr id="4" name="Foliennummernplatzhalter 3"/>
          <p:cNvSpPr>
            <a:spLocks noGrp="1"/>
          </p:cNvSpPr>
          <p:nvPr>
            <p:ph type="sldNum" sz="quarter" idx="10"/>
          </p:nvPr>
        </p:nvSpPr>
        <p:spPr/>
        <p:txBody>
          <a:bodyPr/>
          <a:lstStyle/>
          <a:p>
            <a:fld id="{9BC55D6C-AA1E-4FD7-AEC3-D839066330D2}" type="slidenum">
              <a:rPr lang="de-DE" smtClean="0"/>
              <a:t>19</a:t>
            </a:fld>
            <a:endParaRPr lang="de-DE"/>
          </a:p>
        </p:txBody>
      </p:sp>
    </p:spTree>
    <p:extLst>
      <p:ext uri="{BB962C8B-B14F-4D97-AF65-F5344CB8AC3E}">
        <p14:creationId xmlns:p14="http://schemas.microsoft.com/office/powerpoint/2010/main" val="1183889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http://www.verkehrswende.at/tempo-senken/</a:t>
            </a:r>
          </a:p>
          <a:p>
            <a:r>
              <a:rPr lang="de-AT" sz="1200" b="0" kern="1200" dirty="0" smtClean="0">
                <a:solidFill>
                  <a:schemeClr val="tx1"/>
                </a:solidFill>
                <a:effectLst/>
                <a:latin typeface="+mn-lt"/>
                <a:ea typeface="+mn-ea"/>
                <a:cs typeface="+mn-cs"/>
              </a:rPr>
              <a:t>Änderungen in der politischen Gesetzgebung haben natürlich einen viel größeren Hebel als die bloße Ermahnung zu individuellem moralischen Tun und zum Appell, freiwillig zu versuchen „nachhaltig zu leben“. </a:t>
            </a:r>
            <a:endParaRPr lang="de-AT" sz="1200" b="1"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pPr lvl="0"/>
            <a:r>
              <a:rPr lang="de-AT" sz="1200" kern="1200" dirty="0" smtClean="0">
                <a:solidFill>
                  <a:schemeClr val="tx1"/>
                </a:solidFill>
                <a:effectLst/>
                <a:latin typeface="+mn-lt"/>
                <a:ea typeface="+mn-ea"/>
                <a:cs typeface="+mn-cs"/>
              </a:rPr>
              <a:t>Wir fordern, </a:t>
            </a:r>
            <a:r>
              <a:rPr lang="de-AT" sz="1200" b="1" kern="1200" dirty="0" smtClean="0">
                <a:solidFill>
                  <a:schemeClr val="tx1"/>
                </a:solidFill>
                <a:effectLst/>
                <a:latin typeface="+mn-lt"/>
                <a:ea typeface="+mn-ea"/>
                <a:cs typeface="+mn-cs"/>
              </a:rPr>
              <a:t>„… Entschleunigung durch strengere Tempolimits. Dies erhöht die Verkehrssicherheit, verringert Staus, spart </a:t>
            </a:r>
            <a:r>
              <a:rPr lang="de-AT" sz="1200" b="1" kern="1200" dirty="0" err="1" smtClean="0">
                <a:solidFill>
                  <a:schemeClr val="tx1"/>
                </a:solidFill>
                <a:effectLst/>
                <a:latin typeface="+mn-lt"/>
                <a:ea typeface="+mn-ea"/>
                <a:cs typeface="+mn-cs"/>
              </a:rPr>
              <a:t>EnergieKOSTEN</a:t>
            </a:r>
            <a:r>
              <a:rPr lang="de-AT" sz="1200" b="1" kern="1200" dirty="0" smtClean="0">
                <a:solidFill>
                  <a:schemeClr val="tx1"/>
                </a:solidFill>
                <a:effectLst/>
                <a:latin typeface="+mn-lt"/>
                <a:ea typeface="+mn-ea"/>
                <a:cs typeface="+mn-cs"/>
              </a:rPr>
              <a:t>, fördert Gesundheit &amp; Sicherheit, steigert die Lebensqualität und </a:t>
            </a:r>
            <a:r>
              <a:rPr lang="de-AT" sz="1200" b="1" kern="1200" dirty="0" err="1" smtClean="0">
                <a:solidFill>
                  <a:schemeClr val="tx1"/>
                </a:solidFill>
                <a:effectLst/>
                <a:latin typeface="+mn-lt"/>
                <a:ea typeface="+mn-ea"/>
                <a:cs typeface="+mn-cs"/>
              </a:rPr>
              <a:t>attraktiviert</a:t>
            </a:r>
            <a:r>
              <a:rPr lang="de-AT" sz="1200" b="1" kern="1200" dirty="0" smtClean="0">
                <a:solidFill>
                  <a:schemeClr val="tx1"/>
                </a:solidFill>
                <a:effectLst/>
                <a:latin typeface="+mn-lt"/>
                <a:ea typeface="+mn-ea"/>
                <a:cs typeface="+mn-cs"/>
              </a:rPr>
              <a:t> den Öffentlichen Verkehr.“</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r>
              <a:rPr lang="de-AT" sz="1200" kern="1200" dirty="0" smtClean="0">
                <a:solidFill>
                  <a:schemeClr val="tx1"/>
                </a:solidFill>
                <a:effectLst/>
                <a:latin typeface="+mn-lt"/>
                <a:ea typeface="+mn-ea"/>
                <a:cs typeface="+mn-cs"/>
              </a:rPr>
              <a:t>Wir können nicht weitermachen wie bisher. Es braucht eine Trendwende zu weniger Ressourcenverbrauch. Eine von vielen Maßnahmen ist rasch umsetzbar: </a:t>
            </a:r>
            <a:r>
              <a:rPr lang="de-AT" sz="1200" b="1" kern="1200" dirty="0" smtClean="0">
                <a:solidFill>
                  <a:schemeClr val="tx1"/>
                </a:solidFill>
                <a:effectLst/>
                <a:latin typeface="+mn-lt"/>
                <a:ea typeface="+mn-ea"/>
                <a:cs typeface="+mn-cs"/>
              </a:rPr>
              <a:t>Tempolimits JETZT </a:t>
            </a:r>
            <a:endParaRPr lang="de-AT" sz="1200" kern="1200" dirty="0" smtClean="0">
              <a:solidFill>
                <a:schemeClr val="tx1"/>
              </a:solidFill>
              <a:effectLst/>
              <a:latin typeface="+mn-lt"/>
              <a:ea typeface="+mn-ea"/>
              <a:cs typeface="+mn-cs"/>
            </a:endParaRPr>
          </a:p>
          <a:p>
            <a:r>
              <a:rPr lang="de-AT" sz="1200" b="1" kern="1200" dirty="0" smtClean="0">
                <a:solidFill>
                  <a:schemeClr val="tx1"/>
                </a:solidFill>
                <a:effectLst/>
                <a:latin typeface="+mn-lt"/>
                <a:ea typeface="+mn-ea"/>
                <a:cs typeface="+mn-cs"/>
              </a:rPr>
              <a:t>Seit 1.2.2023 fordern auf </a:t>
            </a:r>
            <a:r>
              <a:rPr lang="de-AT" sz="1200" b="1" u="sng" kern="1200" dirty="0" smtClean="0">
                <a:solidFill>
                  <a:schemeClr val="tx1"/>
                </a:solidFill>
                <a:effectLst/>
                <a:latin typeface="+mn-lt"/>
                <a:ea typeface="+mn-ea"/>
                <a:cs typeface="+mn-cs"/>
                <a:hlinkClick r:id="rId3"/>
              </a:rPr>
              <a:t>www.tempolimit-jetzt.at</a:t>
            </a:r>
            <a:r>
              <a:rPr lang="de-AT" sz="1200" b="1" kern="1200" dirty="0" smtClean="0">
                <a:solidFill>
                  <a:schemeClr val="tx1"/>
                </a:solidFill>
                <a:effectLst/>
                <a:latin typeface="+mn-lt"/>
                <a:ea typeface="+mn-ea"/>
                <a:cs typeface="+mn-cs"/>
              </a:rPr>
              <a:t> </a:t>
            </a:r>
            <a:r>
              <a:rPr lang="de-AT" sz="1200" b="1" u="sng" kern="1200" dirty="0" smtClean="0">
                <a:solidFill>
                  <a:schemeClr val="tx1"/>
                </a:solidFill>
                <a:effectLst/>
                <a:latin typeface="+mn-lt"/>
                <a:ea typeface="+mn-ea"/>
                <a:cs typeface="+mn-cs"/>
                <a:hlinkClick r:id="rId4"/>
              </a:rPr>
              <a:t>die Leitungen führender Lehrstühle im Verkehrswesen in Österreich</a:t>
            </a:r>
            <a:r>
              <a:rPr lang="de-AT" sz="1200" b="1" kern="1200" dirty="0" smtClean="0">
                <a:solidFill>
                  <a:schemeClr val="tx1"/>
                </a:solidFill>
                <a:effectLst/>
                <a:latin typeface="+mn-lt"/>
                <a:ea typeface="+mn-ea"/>
                <a:cs typeface="+mn-cs"/>
              </a:rPr>
              <a:t>, die Höchstgeschwindigkeiten auf „30/80/100“ (Stadt/Land/Autobahn) zu senken.</a:t>
            </a:r>
            <a:r>
              <a:rPr lang="de-AT" sz="1200" kern="1200" dirty="0" smtClean="0">
                <a:solidFill>
                  <a:schemeClr val="tx1"/>
                </a:solidFill>
                <a:effectLst/>
                <a:latin typeface="+mn-lt"/>
                <a:ea typeface="+mn-ea"/>
                <a:cs typeface="+mn-cs"/>
              </a:rPr>
              <a:t> </a:t>
            </a:r>
            <a:r>
              <a:rPr lang="de-AT" sz="1200" b="1" kern="1200" dirty="0" smtClean="0">
                <a:solidFill>
                  <a:schemeClr val="tx1"/>
                </a:solidFill>
                <a:effectLst/>
                <a:latin typeface="+mn-lt"/>
                <a:ea typeface="+mn-ea"/>
                <a:cs typeface="+mn-cs"/>
              </a:rPr>
              <a:t>Es gibt dazu einen </a:t>
            </a:r>
            <a:r>
              <a:rPr lang="de-AT" sz="1200" u="sng" kern="1200" dirty="0" smtClean="0">
                <a:solidFill>
                  <a:schemeClr val="tx1"/>
                </a:solidFill>
                <a:effectLst/>
                <a:latin typeface="+mn-lt"/>
                <a:ea typeface="+mn-ea"/>
                <a:cs typeface="+mn-cs"/>
                <a:hlinkClick r:id="rId5"/>
              </a:rPr>
              <a:t>OFFENEN BRIEF</a:t>
            </a:r>
            <a:r>
              <a:rPr lang="de-AT" sz="1200" b="1" kern="1200" dirty="0" smtClean="0">
                <a:solidFill>
                  <a:schemeClr val="tx1"/>
                </a:solidFill>
                <a:effectLst/>
                <a:latin typeface="+mn-lt"/>
                <a:ea typeface="+mn-ea"/>
                <a:cs typeface="+mn-cs"/>
              </a:rPr>
              <a:t> (der auch </a:t>
            </a:r>
            <a:r>
              <a:rPr lang="de-AT" sz="1200" u="sng" kern="1200" dirty="0" smtClean="0">
                <a:solidFill>
                  <a:schemeClr val="tx1"/>
                </a:solidFill>
                <a:effectLst/>
                <a:latin typeface="+mn-lt"/>
                <a:ea typeface="+mn-ea"/>
                <a:cs typeface="+mn-cs"/>
                <a:hlinkClick r:id="rId6"/>
              </a:rPr>
              <a:t>von Markus Gerhartinger, Ferdinand Kaineder, …unterstützt</a:t>
            </a:r>
            <a:r>
              <a:rPr lang="de-AT" sz="1200" b="1" kern="1200" dirty="0" smtClean="0">
                <a:solidFill>
                  <a:schemeClr val="tx1"/>
                </a:solidFill>
                <a:effectLst/>
                <a:latin typeface="+mn-lt"/>
                <a:ea typeface="+mn-ea"/>
                <a:cs typeface="+mn-cs"/>
              </a:rPr>
              <a:t> wird).</a:t>
            </a:r>
            <a:endParaRPr lang="de-AT" sz="1200" kern="1200" dirty="0" smtClean="0">
              <a:solidFill>
                <a:schemeClr val="tx1"/>
              </a:solidFill>
              <a:effectLst/>
              <a:latin typeface="+mn-lt"/>
              <a:ea typeface="+mn-ea"/>
              <a:cs typeface="+mn-cs"/>
            </a:endParaRPr>
          </a:p>
          <a:p>
            <a:r>
              <a:rPr lang="de-AT" sz="1200" b="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de-AT" sz="1200" u="sng" kern="1200" dirty="0" smtClean="0">
                <a:solidFill>
                  <a:schemeClr val="tx1"/>
                </a:solidFill>
                <a:effectLst/>
                <a:latin typeface="+mn-lt"/>
                <a:ea typeface="+mn-ea"/>
                <a:cs typeface="+mn-cs"/>
                <a:hlinkClick r:id="rId7"/>
              </a:rPr>
              <a:t>Tempo senken, Leben retten</a:t>
            </a:r>
            <a:r>
              <a:rPr lang="de-AT" sz="1200" kern="1200" dirty="0" smtClean="0">
                <a:solidFill>
                  <a:schemeClr val="tx1"/>
                </a:solidFill>
                <a:effectLst/>
                <a:latin typeface="+mn-lt"/>
                <a:ea typeface="+mn-ea"/>
                <a:cs typeface="+mn-cs"/>
              </a:rPr>
              <a:t> - http://www.verkehrswende.at/tempo-senken/</a:t>
            </a:r>
          </a:p>
          <a:p>
            <a:r>
              <a:rPr lang="de-AT" sz="1200" kern="1200" dirty="0" smtClean="0">
                <a:solidFill>
                  <a:schemeClr val="tx1"/>
                </a:solidFill>
                <a:effectLst/>
                <a:latin typeface="+mn-lt"/>
                <a:ea typeface="+mn-ea"/>
                <a:cs typeface="+mn-cs"/>
              </a:rPr>
              <a:t> </a:t>
            </a:r>
            <a:endParaRPr lang="de-AT" sz="1200" kern="1200" dirty="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20</a:t>
            </a:fld>
            <a:endParaRPr lang="de-DE"/>
          </a:p>
        </p:txBody>
      </p:sp>
    </p:spTree>
    <p:extLst>
      <p:ext uri="{BB962C8B-B14F-4D97-AF65-F5344CB8AC3E}">
        <p14:creationId xmlns:p14="http://schemas.microsoft.com/office/powerpoint/2010/main" val="39987878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Im September 1992</a:t>
            </a:r>
            <a:r>
              <a:rPr lang="de-DE" baseline="0" dirty="0" smtClean="0"/>
              <a:t> wurde in Graz großflächig Tempo 30 (ausgenommen auf Hauptstraßen) eingeführt. </a:t>
            </a:r>
          </a:p>
          <a:p>
            <a:r>
              <a:rPr lang="de-DE" baseline="0" dirty="0" smtClean="0"/>
              <a:t>Die Zustimmung der Bevölkerung stieg stark an. (Vor Einführung 44%, nach einem Monat 60%, nach 2 Jahren 77%)</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hlinkClick r:id="rId3"/>
              </a:rPr>
              <a:t>VCÖ-Magazin 2023-01 Tempo 30 – eine Maßnahme mit vielfachen Vorteilen - Mobilität mit Zukunft (vcoe.at)</a:t>
            </a:r>
            <a:endParaRPr lang="de-AT" dirty="0" smtClean="0"/>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21</a:t>
            </a:fld>
            <a:endParaRPr lang="de-DE"/>
          </a:p>
        </p:txBody>
      </p:sp>
    </p:spTree>
    <p:extLst>
      <p:ext uri="{BB962C8B-B14F-4D97-AF65-F5344CB8AC3E}">
        <p14:creationId xmlns:p14="http://schemas.microsoft.com/office/powerpoint/2010/main" val="26508555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u="sng" kern="1200" dirty="0" smtClean="0">
                <a:solidFill>
                  <a:schemeClr val="tx1"/>
                </a:solidFill>
                <a:effectLst/>
                <a:latin typeface="+mn-lt"/>
                <a:ea typeface="+mn-ea"/>
                <a:cs typeface="+mn-cs"/>
                <a:hlinkClick r:id="rId3"/>
              </a:rPr>
              <a:t>Studie-Weniger-Autos-mehr-globale-Gerechtigkeit.pdf (misereor.de)</a:t>
            </a:r>
            <a:endParaRPr lang="de-AT" sz="1200" u="sng" kern="1200" dirty="0" smtClean="0">
              <a:solidFill>
                <a:schemeClr val="tx1"/>
              </a:solidFill>
              <a:effectLst/>
              <a:latin typeface="+mn-lt"/>
              <a:ea typeface="+mn-ea"/>
              <a:cs typeface="+mn-cs"/>
            </a:endParaRPr>
          </a:p>
          <a:p>
            <a:r>
              <a:rPr lang="de-AT" dirty="0" smtClean="0">
                <a:hlinkClick r:id="rId4"/>
              </a:rPr>
              <a:t>Wie viele Ressourcen werden bei der Pkw–Produktion verbraucht? - Mobilität mit Zukunft (vcoe.at)</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Tonnenschwere Autos, die nur eine Person transportieren haben eine extrem schlechte Energieeffizienz und verbrauchen zu viele Rohstoffe. In Frankreich muss bei Autowerbung bereits verpflichtend auf umweltfreundlichere Alternativen hingewiesen werden. Ab 2028 wird für besonders umweltverschmutzende Autos, darunter viele SUV Werbung verboten. </a:t>
            </a:r>
          </a:p>
          <a:p>
            <a:r>
              <a:rPr lang="de-AT" sz="1200" u="sng" kern="1200" dirty="0" smtClean="0">
                <a:solidFill>
                  <a:schemeClr val="tx1"/>
                </a:solidFill>
                <a:effectLst/>
                <a:latin typeface="+mn-lt"/>
                <a:ea typeface="+mn-ea"/>
                <a:cs typeface="+mn-cs"/>
                <a:hlinkClick r:id="rId5"/>
              </a:rPr>
              <a:t>https://www.zeit.de/mobilitaet/2021-12/frankreich-auto-reklame-umweltfreundliche-alternativen</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endParaRPr lang="de-AT" dirty="0" smtClean="0"/>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22</a:t>
            </a:fld>
            <a:endParaRPr lang="de-DE"/>
          </a:p>
        </p:txBody>
      </p:sp>
    </p:spTree>
    <p:extLst>
      <p:ext uri="{BB962C8B-B14F-4D97-AF65-F5344CB8AC3E}">
        <p14:creationId xmlns:p14="http://schemas.microsoft.com/office/powerpoint/2010/main" val="3129376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u="sng" kern="1200" dirty="0" smtClean="0">
                <a:solidFill>
                  <a:schemeClr val="tx1"/>
                </a:solidFill>
                <a:effectLst/>
                <a:latin typeface="+mn-lt"/>
                <a:ea typeface="+mn-ea"/>
                <a:cs typeface="+mn-cs"/>
                <a:hlinkClick r:id="rId3"/>
              </a:rPr>
              <a:t>Studie-Weniger-Autos-mehr-globale-Gerechtigkeit.pdf (misereor.de)</a:t>
            </a:r>
            <a:endParaRPr lang="de-AT" sz="1200" u="sng" kern="1200" dirty="0" smtClean="0">
              <a:solidFill>
                <a:schemeClr val="tx1"/>
              </a:solidFill>
              <a:effectLst/>
              <a:latin typeface="+mn-lt"/>
              <a:ea typeface="+mn-ea"/>
              <a:cs typeface="+mn-cs"/>
            </a:endParaRPr>
          </a:p>
          <a:p>
            <a:r>
              <a:rPr lang="de-AT" dirty="0" smtClean="0">
                <a:hlinkClick r:id="rId4"/>
              </a:rPr>
              <a:t>Wie viele Ressourcen werden bei der Pkw–Produktion verbraucht? - Mobilität mit Zukunft (vcoe.at)</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Tonnenschwere Autos, die nur eine Person transportieren haben eine extrem schlechte Energieeffizienz und verbrauchen zu viele Rohstoffe. In Frankreich muss bei Autowerbung bereits verpflichtend auf umweltfreundlichere Alternativen hingewiesen werden. Ab 2028 wird für besonders umweltverschmutzende Autos, darunter viele SUV Werbung verboten. </a:t>
            </a:r>
          </a:p>
          <a:p>
            <a:r>
              <a:rPr lang="de-AT" sz="1200" u="sng" kern="1200" dirty="0" smtClean="0">
                <a:solidFill>
                  <a:schemeClr val="tx1"/>
                </a:solidFill>
                <a:effectLst/>
                <a:latin typeface="+mn-lt"/>
                <a:ea typeface="+mn-ea"/>
                <a:cs typeface="+mn-cs"/>
                <a:hlinkClick r:id="rId5"/>
              </a:rPr>
              <a:t>https://www.zeit.de/mobilitaet/2021-12/frankreich-auto-reklame-umweltfreundliche-alternativen</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endParaRPr lang="de-AT" dirty="0" smtClean="0"/>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23</a:t>
            </a:fld>
            <a:endParaRPr lang="de-DE"/>
          </a:p>
        </p:txBody>
      </p:sp>
    </p:spTree>
    <p:extLst>
      <p:ext uri="{BB962C8B-B14F-4D97-AF65-F5344CB8AC3E}">
        <p14:creationId xmlns:p14="http://schemas.microsoft.com/office/powerpoint/2010/main" val="23793393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mn-lt"/>
                <a:ea typeface="+mn-ea"/>
                <a:cs typeface="+mn-cs"/>
              </a:rPr>
              <a:t>Es geht um eine Transformation, die wir gemeinsam schaffen müssen: </a:t>
            </a:r>
            <a:endParaRPr lang="de-AT" sz="1200" kern="1200" dirty="0" smtClean="0">
              <a:solidFill>
                <a:schemeClr val="tx1"/>
              </a:solidFill>
              <a:effectLst/>
              <a:latin typeface="+mn-lt"/>
              <a:ea typeface="+mn-ea"/>
              <a:cs typeface="+mn-cs"/>
            </a:endParaRPr>
          </a:p>
          <a:p>
            <a:r>
              <a:rPr lang="de-DE" sz="1200" kern="1200" dirty="0" smtClean="0">
                <a:solidFill>
                  <a:schemeClr val="tx1"/>
                </a:solidFill>
                <a:effectLst/>
                <a:latin typeface="+mn-lt"/>
                <a:ea typeface="+mn-ea"/>
                <a:cs typeface="+mn-cs"/>
              </a:rPr>
              <a:t>Statt Auto-FOKUS</a:t>
            </a:r>
            <a:r>
              <a:rPr lang="de-DE" sz="1200" kern="1200" baseline="0" dirty="0" smtClean="0">
                <a:solidFill>
                  <a:schemeClr val="tx1"/>
                </a:solidFill>
                <a:effectLst/>
                <a:latin typeface="+mn-lt"/>
                <a:ea typeface="+mn-ea"/>
                <a:cs typeface="+mn-cs"/>
              </a:rPr>
              <a:t> hin zu einem vielfältigen </a:t>
            </a:r>
            <a:r>
              <a:rPr lang="de-DE" sz="1200" kern="1200" dirty="0" smtClean="0">
                <a:solidFill>
                  <a:schemeClr val="tx1"/>
                </a:solidFill>
                <a:effectLst/>
                <a:latin typeface="+mn-lt"/>
                <a:ea typeface="+mn-ea"/>
                <a:cs typeface="+mn-cs"/>
              </a:rPr>
              <a:t>Mobilitäts-Angebot (</a:t>
            </a:r>
            <a:r>
              <a:rPr lang="de-DE" sz="1200" kern="1200" dirty="0" smtClean="0">
                <a:solidFill>
                  <a:schemeClr val="tx1"/>
                </a:solidFill>
                <a:effectLst/>
                <a:latin typeface="+mn-lt"/>
                <a:ea typeface="+mn-ea"/>
                <a:cs typeface="+mn-cs"/>
              </a:rPr>
              <a:t>Lastenräder</a:t>
            </a:r>
            <a:r>
              <a:rPr lang="de-DE" sz="1200" kern="1200" baseline="0" dirty="0" smtClean="0">
                <a:solidFill>
                  <a:schemeClr val="tx1"/>
                </a:solidFill>
                <a:effectLst/>
                <a:latin typeface="+mn-lt"/>
                <a:ea typeface="+mn-ea"/>
                <a:cs typeface="+mn-cs"/>
              </a:rPr>
              <a:t> (im Sharing Angebot z.B. </a:t>
            </a:r>
            <a:r>
              <a:rPr lang="de-DE" sz="1200" kern="1200" baseline="0" dirty="0" err="1" smtClean="0">
                <a:solidFill>
                  <a:schemeClr val="tx1"/>
                </a:solidFill>
                <a:effectLst/>
                <a:latin typeface="+mn-lt"/>
                <a:ea typeface="+mn-ea"/>
                <a:cs typeface="+mn-cs"/>
              </a:rPr>
              <a:t>Nextbike</a:t>
            </a:r>
            <a:r>
              <a:rPr lang="de-DE" sz="1200" kern="1200" baseline="0" dirty="0" smtClean="0">
                <a:solidFill>
                  <a:schemeClr val="tx1"/>
                </a:solidFill>
                <a:effectLst/>
                <a:latin typeface="+mn-lt"/>
                <a:ea typeface="+mn-ea"/>
                <a:cs typeface="+mn-cs"/>
              </a:rPr>
              <a:t>)</a:t>
            </a:r>
            <a:r>
              <a:rPr lang="de-DE" sz="1200" kern="1200" dirty="0" smtClean="0">
                <a:solidFill>
                  <a:schemeClr val="tx1"/>
                </a:solidFill>
                <a:effectLst/>
                <a:latin typeface="+mn-lt"/>
                <a:ea typeface="+mn-ea"/>
                <a:cs typeface="+mn-cs"/>
              </a:rPr>
              <a:t>, </a:t>
            </a:r>
            <a:r>
              <a:rPr lang="de-DE" sz="1200" kern="1200" dirty="0" smtClean="0">
                <a:solidFill>
                  <a:schemeClr val="tx1"/>
                </a:solidFill>
                <a:effectLst/>
                <a:latin typeface="+mn-lt"/>
                <a:ea typeface="+mn-ea"/>
                <a:cs typeface="+mn-cs"/>
              </a:rPr>
              <a:t>E-Bikes, Klappfahrräder/Roller für die letzte Meile) - Es geht nicht um keine Autos, es geht um WENIGER Autos. Es geht um WENIGER Ressourcenverbrauch.</a:t>
            </a:r>
            <a:endParaRPr lang="de-AT" sz="1200" kern="1200" dirty="0" smtClean="0">
              <a:solidFill>
                <a:schemeClr val="tx1"/>
              </a:solidFill>
              <a:effectLst/>
              <a:latin typeface="+mn-lt"/>
              <a:ea typeface="+mn-ea"/>
              <a:cs typeface="+mn-cs"/>
            </a:endParaRPr>
          </a:p>
          <a:p>
            <a:r>
              <a:rPr lang="de-DE"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Wir können nicht weitermachen wie bisher. Es braucht eine Trendwende zu weniger Ressourcenverbrauch. </a:t>
            </a:r>
          </a:p>
          <a:p>
            <a:r>
              <a:rPr lang="de-AT" sz="1200" kern="1200" dirty="0" smtClean="0">
                <a:solidFill>
                  <a:schemeClr val="tx1"/>
                </a:solidFill>
                <a:effectLst/>
                <a:latin typeface="+mn-lt"/>
                <a:ea typeface="+mn-ea"/>
                <a:cs typeface="+mn-cs"/>
              </a:rPr>
              <a:t> </a:t>
            </a:r>
          </a:p>
          <a:p>
            <a:r>
              <a:rPr lang="de-AT" sz="1200" b="1"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a:p>
            <a:r>
              <a:rPr lang="de-AT" sz="1200" b="1" kern="1200" dirty="0" smtClean="0">
                <a:solidFill>
                  <a:schemeClr val="tx1"/>
                </a:solidFill>
                <a:effectLst/>
                <a:latin typeface="+mn-lt"/>
                <a:ea typeface="+mn-ea"/>
                <a:cs typeface="+mn-cs"/>
              </a:rPr>
              <a:t>In „</a:t>
            </a:r>
            <a:r>
              <a:rPr lang="de-AT" sz="1200" b="1" kern="1200" dirty="0" err="1" smtClean="0">
                <a:solidFill>
                  <a:schemeClr val="tx1"/>
                </a:solidFill>
                <a:effectLst/>
                <a:latin typeface="+mn-lt"/>
                <a:ea typeface="+mn-ea"/>
                <a:cs typeface="+mn-cs"/>
              </a:rPr>
              <a:t>Laudato</a:t>
            </a:r>
            <a:r>
              <a:rPr lang="de-AT" sz="1200" b="1" kern="1200" dirty="0" smtClean="0">
                <a:solidFill>
                  <a:schemeClr val="tx1"/>
                </a:solidFill>
                <a:effectLst/>
                <a:latin typeface="+mn-lt"/>
                <a:ea typeface="+mn-ea"/>
                <a:cs typeface="+mn-cs"/>
              </a:rPr>
              <a:t> Si“ ist für Papst Franziskus ganz klar, „dass man den öffentlichen Verkehrsmitteln den Vorrang geben muss.“ (153) </a:t>
            </a:r>
            <a:r>
              <a:rPr lang="de-AT" sz="1200" kern="1200" dirty="0" smtClean="0">
                <a:solidFill>
                  <a:schemeClr val="tx1"/>
                </a:solidFill>
                <a:effectLst/>
                <a:latin typeface="+mn-lt"/>
                <a:ea typeface="+mn-ea"/>
                <a:cs typeface="+mn-cs"/>
              </a:rPr>
              <a:t>Es braucht „eine wesentliche Verbesserung dieser Verkehrsmittel, die in vielen Städten aufgrund der Menschenmenge, der Unbequemlichkeit oder der geringen Häufigkeit des verfügbaren Nahverkehrs und der Unsicherheit eine unwürdige Behandlung der Passagiere darstellen.“</a:t>
            </a:r>
          </a:p>
          <a:p>
            <a:r>
              <a:rPr lang="de-AT" sz="1200" kern="1200" dirty="0" smtClean="0">
                <a:solidFill>
                  <a:schemeClr val="tx1"/>
                </a:solidFill>
                <a:effectLst/>
                <a:latin typeface="+mn-lt"/>
                <a:ea typeface="+mn-ea"/>
                <a:cs typeface="+mn-cs"/>
              </a:rPr>
              <a:t> </a:t>
            </a:r>
          </a:p>
          <a:p>
            <a:r>
              <a:rPr lang="de-DE" sz="1200" kern="1200" dirty="0" smtClean="0">
                <a:solidFill>
                  <a:schemeClr val="tx1"/>
                </a:solidFill>
                <a:effectLst/>
                <a:latin typeface="+mn-lt"/>
                <a:ea typeface="+mn-ea"/>
                <a:cs typeface="+mn-cs"/>
              </a:rPr>
              <a:t>Es geht nicht um zurück in die Steinzeit, aber es geht um ENTSCHLEUNIGUNG.</a:t>
            </a:r>
          </a:p>
          <a:p>
            <a:endParaRPr lang="de-DE" sz="1200" kern="1200" dirty="0" smtClean="0">
              <a:solidFill>
                <a:schemeClr val="tx1"/>
              </a:solidFill>
              <a:effectLst/>
              <a:latin typeface="+mn-lt"/>
              <a:ea typeface="+mn-ea"/>
              <a:cs typeface="+mn-cs"/>
            </a:endParaRPr>
          </a:p>
          <a:p>
            <a:r>
              <a:rPr lang="de-AT" dirty="0" err="1" smtClean="0">
                <a:hlinkClick r:id="rId3"/>
              </a:rPr>
              <a:t>Lime</a:t>
            </a:r>
            <a:r>
              <a:rPr lang="de-AT" dirty="0" smtClean="0">
                <a:hlinkClick r:id="rId3"/>
              </a:rPr>
              <a:t> </a:t>
            </a:r>
            <a:r>
              <a:rPr lang="de-AT" dirty="0" err="1" smtClean="0">
                <a:hlinkClick r:id="rId3"/>
              </a:rPr>
              <a:t>Micromobility</a:t>
            </a:r>
            <a:r>
              <a:rPr lang="de-AT" dirty="0" smtClean="0">
                <a:hlinkClick r:id="rId3"/>
              </a:rPr>
              <a:t> | Homepage</a:t>
            </a:r>
            <a:r>
              <a:rPr lang="de-AT" dirty="0" smtClean="0"/>
              <a:t> https://www.li.me/de-at/</a:t>
            </a:r>
          </a:p>
          <a:p>
            <a:r>
              <a:rPr lang="de-AT" sz="1200" kern="1200" dirty="0" smtClean="0">
                <a:solidFill>
                  <a:schemeClr val="tx1"/>
                </a:solidFill>
                <a:effectLst/>
                <a:latin typeface="+mn-lt"/>
                <a:ea typeface="+mn-ea"/>
                <a:cs typeface="+mn-cs"/>
              </a:rPr>
              <a:t>https://ummadum.com/at/</a:t>
            </a:r>
          </a:p>
          <a:p>
            <a:r>
              <a:rPr lang="de-AT" sz="1200" kern="1200" dirty="0" smtClean="0">
                <a:solidFill>
                  <a:schemeClr val="tx1"/>
                </a:solidFill>
                <a:effectLst/>
                <a:latin typeface="+mn-lt"/>
                <a:ea typeface="+mn-ea"/>
                <a:cs typeface="+mn-cs"/>
              </a:rPr>
              <a:t>https://www.oebb.at/de/tickets-kundenkarten/online-mobile-ticketing/oebb-app/simplygo</a:t>
            </a:r>
          </a:p>
          <a:p>
            <a:r>
              <a:rPr lang="de-AT" dirty="0" err="1" smtClean="0">
                <a:hlinkClick r:id="rId4"/>
              </a:rPr>
              <a:t>eTaxi</a:t>
            </a:r>
            <a:r>
              <a:rPr lang="de-AT" dirty="0" smtClean="0">
                <a:hlinkClick r:id="rId4"/>
              </a:rPr>
              <a:t> Wien - Wiener Stadtwerke</a:t>
            </a:r>
            <a:r>
              <a:rPr lang="de-AT" dirty="0" smtClean="0"/>
              <a:t> https://www.wienerstadtwerke.at/etaxi-wien</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r>
              <a:rPr lang="de-DE" sz="1200" kern="1200" dirty="0" smtClean="0">
                <a:solidFill>
                  <a:schemeClr val="tx1"/>
                </a:solidFill>
                <a:effectLst/>
                <a:latin typeface="+mn-lt"/>
                <a:ea typeface="+mn-ea"/>
                <a:cs typeface="+mn-cs"/>
              </a:rPr>
              <a:t> </a:t>
            </a:r>
            <a:endParaRPr lang="de-AT" sz="12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24</a:t>
            </a:fld>
            <a:endParaRPr lang="de-DE"/>
          </a:p>
        </p:txBody>
      </p:sp>
    </p:spTree>
    <p:extLst>
      <p:ext uri="{BB962C8B-B14F-4D97-AF65-F5344CB8AC3E}">
        <p14:creationId xmlns:p14="http://schemas.microsoft.com/office/powerpoint/2010/main" val="3963816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lvl="0"/>
            <a:r>
              <a:rPr lang="de-AT" sz="1200" kern="1200" dirty="0" smtClean="0">
                <a:solidFill>
                  <a:schemeClr val="tx1"/>
                </a:solidFill>
                <a:effectLst/>
                <a:latin typeface="+mn-lt"/>
                <a:ea typeface="+mn-ea"/>
                <a:cs typeface="+mn-cs"/>
              </a:rPr>
              <a:t>Für die</a:t>
            </a:r>
            <a:r>
              <a:rPr lang="de-AT" sz="1200" kern="1200" baseline="0" dirty="0" smtClean="0">
                <a:solidFill>
                  <a:schemeClr val="tx1"/>
                </a:solidFill>
                <a:effectLst/>
                <a:latin typeface="+mn-lt"/>
                <a:ea typeface="+mn-ea"/>
                <a:cs typeface="+mn-cs"/>
              </a:rPr>
              <a:t> KA heißt das</a:t>
            </a:r>
            <a:endParaRPr lang="de-AT" sz="12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uns für eine Steigerung des Fuß- und Radverkehrs einsetzen, weil dies auch für Gesundheit und Lebensqualität positive Veränderungen bewirkt – auch wenn es oft zu Raumkonflikten mit dem Autoverkehr kommen kann.</a:t>
            </a:r>
          </a:p>
          <a:p>
            <a:pPr lvl="0"/>
            <a:endParaRPr lang="de-AT" sz="12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Raumplanung durch Nahversorgung, kurze Wege und </a:t>
            </a:r>
            <a:r>
              <a:rPr lang="de-AT" sz="1200" kern="1200" dirty="0" err="1" smtClean="0">
                <a:solidFill>
                  <a:schemeClr val="tx1"/>
                </a:solidFill>
                <a:effectLst/>
                <a:latin typeface="+mn-lt"/>
                <a:ea typeface="+mn-ea"/>
                <a:cs typeface="+mn-cs"/>
              </a:rPr>
              <a:t>Öffi</a:t>
            </a:r>
            <a:r>
              <a:rPr lang="de-AT" sz="1200" kern="1200" dirty="0" smtClean="0">
                <a:solidFill>
                  <a:schemeClr val="tx1"/>
                </a:solidFill>
                <a:effectLst/>
                <a:latin typeface="+mn-lt"/>
                <a:ea typeface="+mn-ea"/>
                <a:cs typeface="+mn-cs"/>
              </a:rPr>
              <a:t>-Anbindung dafür sorgt, dass möglichst wenige Menschen einen eigenen PKW besitzen müssen. Eine große Reduktion der PKW-Anzahl bringt Ressourcen-Einsparungen und Flächen werden frei für umweltfreundliche Mobilität oder Grünräume. </a:t>
            </a:r>
          </a:p>
          <a:p>
            <a:r>
              <a:rPr lang="de-AT" sz="1200" kern="1200" dirty="0" smtClean="0">
                <a:solidFill>
                  <a:schemeClr val="tx1"/>
                </a:solidFill>
                <a:effectLst/>
                <a:latin typeface="+mn-lt"/>
                <a:ea typeface="+mn-ea"/>
                <a:cs typeface="+mn-cs"/>
              </a:rPr>
              <a:t> </a:t>
            </a:r>
          </a:p>
          <a:p>
            <a:pPr lvl="0"/>
            <a:r>
              <a:rPr lang="de-AT" sz="1200" kern="1200" dirty="0" smtClean="0">
                <a:solidFill>
                  <a:schemeClr val="tx1"/>
                </a:solidFill>
                <a:effectLst/>
                <a:latin typeface="+mn-lt"/>
                <a:ea typeface="+mn-ea"/>
                <a:cs typeface="+mn-cs"/>
              </a:rPr>
              <a:t>… dass wir jede Investition in ein neues Straßenprojekt hinterfragen und zivilgesellschaftliche Forderungen nach Prüfung von Alternativen unterstützen. </a:t>
            </a:r>
          </a:p>
          <a:p>
            <a:r>
              <a:rPr lang="de-AT" sz="1200" kern="1200" dirty="0" smtClean="0">
                <a:solidFill>
                  <a:schemeClr val="tx1"/>
                </a:solidFill>
                <a:effectLst/>
                <a:latin typeface="+mn-lt"/>
                <a:ea typeface="+mn-ea"/>
                <a:cs typeface="+mn-cs"/>
              </a:rPr>
              <a:t> </a:t>
            </a:r>
          </a:p>
          <a:p>
            <a:r>
              <a:rPr lang="de-DE" sz="1200" kern="1200" dirty="0" smtClean="0">
                <a:solidFill>
                  <a:schemeClr val="tx1"/>
                </a:solidFill>
                <a:effectLst/>
                <a:latin typeface="+mn-lt"/>
                <a:ea typeface="+mn-ea"/>
                <a:cs typeface="+mn-cs"/>
              </a:rPr>
              <a:t>(30% werden niemals aufs Rad umsteigen. - aus persönlichen Gründen, bzw. weil das Rad für viele Fahrten keine Alternative ist.</a:t>
            </a:r>
            <a:r>
              <a:rPr lang="de-DE" sz="1200" kern="1200" baseline="0" dirty="0" smtClean="0">
                <a:solidFill>
                  <a:schemeClr val="tx1"/>
                </a:solidFill>
                <a:effectLst/>
                <a:latin typeface="+mn-lt"/>
                <a:ea typeface="+mn-ea"/>
                <a:cs typeface="+mn-cs"/>
              </a:rPr>
              <a:t> Aber es geht um die politische Aufmerksamkeit auf die Mehrheit der Bevölkerung: jene Menschen, die sich kein Auto leisten KÖNNEN oder sich kein Auto leisten WOLLEN, brauchen bessere Infrastruktur und m</a:t>
            </a:r>
            <a:r>
              <a:rPr lang="de-DE" sz="1200" kern="1200" dirty="0" smtClean="0">
                <a:solidFill>
                  <a:schemeClr val="tx1"/>
                </a:solidFill>
                <a:effectLst/>
                <a:latin typeface="+mn-lt"/>
                <a:ea typeface="+mn-ea"/>
                <a:cs typeface="+mn-cs"/>
              </a:rPr>
              <a:t>ehr Platz für Rad-Infrastruktur und Fußwege. (Lastenräder, E-Bikes, Klappfahrräder/Roller für die letzte Meile)</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Wir können nicht weitermachen wie bisher. Es braucht eine Trendwende zu weniger Ressourcenverbrauch. </a:t>
            </a: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25</a:t>
            </a:fld>
            <a:endParaRPr lang="de-DE"/>
          </a:p>
        </p:txBody>
      </p:sp>
    </p:spTree>
    <p:extLst>
      <p:ext uri="{BB962C8B-B14F-4D97-AF65-F5344CB8AC3E}">
        <p14:creationId xmlns:p14="http://schemas.microsoft.com/office/powerpoint/2010/main" val="10577770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b="1" kern="1200" dirty="0" smtClean="0">
                <a:solidFill>
                  <a:schemeClr val="tx1"/>
                </a:solidFill>
                <a:effectLst/>
                <a:latin typeface="+mn-lt"/>
                <a:ea typeface="+mn-ea"/>
                <a:cs typeface="+mn-cs"/>
              </a:rPr>
              <a:t>LS öko-sozial:</a:t>
            </a:r>
            <a:r>
              <a:rPr lang="de-DE" sz="1200" b="1" kern="1200" baseline="0" dirty="0" smtClean="0">
                <a:solidFill>
                  <a:schemeClr val="tx1"/>
                </a:solidFill>
                <a:effectLst/>
                <a:latin typeface="+mn-lt"/>
                <a:ea typeface="+mn-ea"/>
                <a:cs typeface="+mn-cs"/>
              </a:rPr>
              <a:t> </a:t>
            </a:r>
            <a:r>
              <a:rPr lang="de-DE" sz="1200" b="1" kern="1200" dirty="0" smtClean="0">
                <a:solidFill>
                  <a:schemeClr val="tx1"/>
                </a:solidFill>
                <a:effectLst/>
                <a:latin typeface="+mn-lt"/>
                <a:ea typeface="+mn-ea"/>
                <a:cs typeface="+mn-cs"/>
              </a:rPr>
              <a:t>Es geht um die politische Aufmerksamkeit auf die Mehrheit der Bevölkerung: Jene Menschen, die sich kein Auto leisten KÖNNEN oder sich kein Auto leisten WOLLEN, brauchen bessere Infrastruktur und mehr Platz für Rad-Infrastruktur und Fußwege. (Lastenräder, E-Bikes, Klappfahrräder/Roller für die letzte Meile, …)</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26</a:t>
            </a:fld>
            <a:endParaRPr lang="de-DE"/>
          </a:p>
        </p:txBody>
      </p:sp>
    </p:spTree>
    <p:extLst>
      <p:ext uri="{BB962C8B-B14F-4D97-AF65-F5344CB8AC3E}">
        <p14:creationId xmlns:p14="http://schemas.microsoft.com/office/powerpoint/2010/main" val="20348415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b="1" kern="1200" dirty="0" smtClean="0">
                <a:solidFill>
                  <a:schemeClr val="tx1"/>
                </a:solidFill>
                <a:effectLst/>
                <a:latin typeface="+mn-lt"/>
                <a:ea typeface="+mn-ea"/>
                <a:cs typeface="+mn-cs"/>
              </a:rPr>
              <a:t>LS öko-sozial:</a:t>
            </a:r>
            <a:r>
              <a:rPr lang="de-DE" sz="1200" b="1" kern="1200" baseline="0" dirty="0" smtClean="0">
                <a:solidFill>
                  <a:schemeClr val="tx1"/>
                </a:solidFill>
                <a:effectLst/>
                <a:latin typeface="+mn-lt"/>
                <a:ea typeface="+mn-ea"/>
                <a:cs typeface="+mn-cs"/>
              </a:rPr>
              <a:t> </a:t>
            </a:r>
            <a:r>
              <a:rPr lang="de-DE" sz="1200" b="1" kern="1200" dirty="0" smtClean="0">
                <a:solidFill>
                  <a:schemeClr val="tx1"/>
                </a:solidFill>
                <a:effectLst/>
                <a:latin typeface="+mn-lt"/>
                <a:ea typeface="+mn-ea"/>
                <a:cs typeface="+mn-cs"/>
              </a:rPr>
              <a:t>Es geht um die politische Aufmerksamkeit auf die Mehrheit der Bevölkerung: Jene Menschen, die sich kein Auto leisten KÖNNEN oder sich kein Auto leisten WOLLEN, brauchen bessere Infrastruktur und mehr Platz für Rad-Infrastruktur und Fußwege. (Lastenräder, E-Bikes, Klappfahrräder/Roller für die letzte Meile,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t>https://www.kaoe.at/artikel/138786/wiener-stadtstrasse-ziviler-ungehorsam-ist-notwendig</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hlinkClick r:id="rId3"/>
              </a:rPr>
              <a:t>VCÖ: Autobahnnetz seit 2000 deutlich größer geworden, Schienen-Netz ist geschrumpft - Mobilität mit Zukunft (vcoe.at)</a:t>
            </a:r>
            <a:endParaRPr lang="de-AT"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27</a:t>
            </a:fld>
            <a:endParaRPr lang="de-DE"/>
          </a:p>
        </p:txBody>
      </p:sp>
    </p:spTree>
    <p:extLst>
      <p:ext uri="{BB962C8B-B14F-4D97-AF65-F5344CB8AC3E}">
        <p14:creationId xmlns:p14="http://schemas.microsoft.com/office/powerpoint/2010/main" val="10881126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Für die KA heißt das, … dass wir jede Investition in ein neues Straßenprojekt hinterfragen und zivilgesellschaftliche Forderungen nach Prüfung von Alternativen unterstützen. </a:t>
            </a:r>
          </a:p>
          <a:p>
            <a:endParaRPr lang="de-DE"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https://www.schoepfung.at/site/home/petition/petition/1.html</a:t>
            </a:r>
          </a:p>
          <a:p>
            <a:r>
              <a:rPr lang="de-AT" sz="1200" kern="1200" dirty="0" smtClean="0">
                <a:solidFill>
                  <a:schemeClr val="tx1"/>
                </a:solidFill>
                <a:effectLst/>
                <a:latin typeface="+mn-lt"/>
                <a:ea typeface="+mn-ea"/>
                <a:cs typeface="+mn-cs"/>
              </a:rPr>
              <a:t>http://www.fairwandeln.at/klimakonferenzen</a:t>
            </a:r>
          </a:p>
          <a:p>
            <a:r>
              <a:rPr lang="de-AT" sz="1200" kern="1200" dirty="0" smtClean="0">
                <a:solidFill>
                  <a:schemeClr val="tx1"/>
                </a:solidFill>
                <a:effectLst/>
                <a:latin typeface="+mn-lt"/>
                <a:ea typeface="+mn-ea"/>
                <a:cs typeface="+mn-cs"/>
              </a:rPr>
              <a:t>https://www.kaoe.at/artikel/138786/wiener-stadtstrasse-ziviler-ungehorsam-ist-notwendig</a:t>
            </a:r>
          </a:p>
          <a:p>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28</a:t>
            </a:fld>
            <a:endParaRPr lang="de-DE"/>
          </a:p>
        </p:txBody>
      </p:sp>
    </p:spTree>
    <p:extLst>
      <p:ext uri="{BB962C8B-B14F-4D97-AF65-F5344CB8AC3E}">
        <p14:creationId xmlns:p14="http://schemas.microsoft.com/office/powerpoint/2010/main" val="8903686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smtClean="0">
                <a:solidFill>
                  <a:schemeClr val="tx1"/>
                </a:solidFill>
                <a:effectLst/>
                <a:latin typeface="+mn-lt"/>
                <a:ea typeface="+mn-ea"/>
                <a:cs typeface="+mn-cs"/>
              </a:rPr>
              <a:t>Wir sind ein Teil einer globalen Bewegung: </a:t>
            </a:r>
            <a:r>
              <a:rPr lang="de-DE" sz="1200" i="1" kern="1200" dirty="0" smtClean="0">
                <a:solidFill>
                  <a:schemeClr val="tx1"/>
                </a:solidFill>
                <a:effectLst/>
                <a:latin typeface="+mn-lt"/>
                <a:ea typeface="+mn-ea"/>
                <a:cs typeface="+mn-cs"/>
              </a:rPr>
              <a:t>überall</a:t>
            </a:r>
            <a:r>
              <a:rPr lang="de-DE" sz="1200" kern="1200" dirty="0" smtClean="0">
                <a:solidFill>
                  <a:schemeClr val="tx1"/>
                </a:solidFill>
                <a:effectLst/>
                <a:latin typeface="+mn-lt"/>
                <a:ea typeface="+mn-ea"/>
                <a:cs typeface="+mn-cs"/>
              </a:rPr>
              <a:t> engagieren sich Menschen in ihrem regionalen Umfeld für Klimaschutz und globale Gerechtigkeit auch für künftige Generationen. Und damit können wir tatsächlich viel bewirken! Ganz im Sinne der vielen kleinen Schritte an vielen kleinen Orten, die das Angesicht der Welt </a:t>
            </a:r>
            <a:r>
              <a:rPr lang="de-DE" sz="1200" kern="1200" dirty="0" err="1" smtClean="0">
                <a:solidFill>
                  <a:schemeClr val="tx1"/>
                </a:solidFill>
                <a:effectLst/>
                <a:latin typeface="+mn-lt"/>
                <a:ea typeface="+mn-ea"/>
                <a:cs typeface="+mn-cs"/>
              </a:rPr>
              <a:t>fairändern</a:t>
            </a:r>
            <a:r>
              <a:rPr lang="de-DE" sz="1200" kern="1200" dirty="0" smtClean="0">
                <a:solidFill>
                  <a:schemeClr val="tx1"/>
                </a:solidFill>
                <a:effectLst/>
                <a:latin typeface="+mn-lt"/>
                <a:ea typeface="+mn-ea"/>
                <a:cs typeface="+mn-cs"/>
              </a:rPr>
              <a:t>. </a:t>
            </a:r>
            <a:r>
              <a:rPr lang="de-DE" sz="1200" kern="1200" dirty="0" smtClean="0">
                <a:solidFill>
                  <a:schemeClr val="tx1"/>
                </a:solidFill>
                <a:effectLst/>
                <a:latin typeface="+mn-lt"/>
                <a:ea typeface="+mn-ea"/>
                <a:cs typeface="+mn-cs"/>
                <a:sym typeface="Wingdings" panose="05000000000000000000" pitchFamily="2" charset="2"/>
              </a:rPr>
              <a:t></a:t>
            </a:r>
            <a:r>
              <a:rPr lang="de-DE" sz="1200" kern="1200" dirty="0" smtClean="0">
                <a:solidFill>
                  <a:schemeClr val="tx1"/>
                </a:solidFill>
                <a:effectLst/>
                <a:latin typeface="+mn-lt"/>
                <a:ea typeface="+mn-ea"/>
                <a:cs typeface="+mn-cs"/>
              </a:rPr>
              <a:t> um Sie dabei zu unterstützen, gibt es die Initiative </a:t>
            </a:r>
            <a:r>
              <a:rPr lang="de-DE" sz="1200" kern="1200" dirty="0" err="1" smtClean="0">
                <a:solidFill>
                  <a:schemeClr val="tx1"/>
                </a:solidFill>
                <a:effectLst/>
                <a:latin typeface="+mn-lt"/>
                <a:ea typeface="+mn-ea"/>
                <a:cs typeface="+mn-cs"/>
              </a:rPr>
              <a:t>FairWandeln</a:t>
            </a:r>
            <a:r>
              <a:rPr lang="de-DE" sz="1200" kern="1200" dirty="0" smtClean="0">
                <a:solidFill>
                  <a:schemeClr val="tx1"/>
                </a:solidFill>
                <a:effectLst/>
                <a:latin typeface="+mn-lt"/>
                <a:ea typeface="+mn-ea"/>
                <a:cs typeface="+mn-cs"/>
              </a:rPr>
              <a:t> der Kath. Aktion Wien.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smtClean="0">
                <a:solidFill>
                  <a:schemeClr val="tx1"/>
                </a:solidFill>
                <a:effectLst/>
                <a:latin typeface="+mn-lt"/>
                <a:ea typeface="+mn-ea"/>
                <a:cs typeface="+mn-cs"/>
              </a:rPr>
              <a:t>Gerade Pfarrgemeinden sind Orte der Solidarität, wo ganz viel Gutes passiert.</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http://www.fairwandeln.at/klimakonferenzen</a:t>
            </a: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29</a:t>
            </a:fld>
            <a:endParaRPr lang="de-DE"/>
          </a:p>
        </p:txBody>
      </p:sp>
    </p:spTree>
    <p:extLst>
      <p:ext uri="{BB962C8B-B14F-4D97-AF65-F5344CB8AC3E}">
        <p14:creationId xmlns:p14="http://schemas.microsoft.com/office/powerpoint/2010/main" val="21565080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smtClean="0"/>
              <a:t>http://www.fairwandeln.at/klimakonferenzen</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30</a:t>
            </a:fld>
            <a:endParaRPr lang="de-DE"/>
          </a:p>
        </p:txBody>
      </p:sp>
    </p:spTree>
    <p:extLst>
      <p:ext uri="{BB962C8B-B14F-4D97-AF65-F5344CB8AC3E}">
        <p14:creationId xmlns:p14="http://schemas.microsoft.com/office/powerpoint/2010/main" val="33304627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Es geht bei </a:t>
            </a:r>
            <a:r>
              <a:rPr lang="de-AT" sz="1200" kern="1200" dirty="0" err="1" smtClean="0">
                <a:solidFill>
                  <a:schemeClr val="tx1"/>
                </a:solidFill>
                <a:effectLst/>
                <a:latin typeface="+mn-lt"/>
                <a:ea typeface="+mn-ea"/>
                <a:cs typeface="+mn-cs"/>
              </a:rPr>
              <a:t>FairWandeln</a:t>
            </a:r>
            <a:r>
              <a:rPr lang="de-AT" sz="1200" kern="1200" dirty="0" smtClean="0">
                <a:solidFill>
                  <a:schemeClr val="tx1"/>
                </a:solidFill>
                <a:effectLst/>
                <a:latin typeface="+mn-lt"/>
                <a:ea typeface="+mn-ea"/>
                <a:cs typeface="+mn-cs"/>
              </a:rPr>
              <a:t> nicht nur um die Pfarrgemeinde, sondern die Projekte sollen ausstrahlen in die Gemeinde zu den Menschen, die hier wohnen,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t>http://www.fairwandeln.at/klimakonferenzen</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smtClean="0"/>
              <a:t>www.autofasten.at</a:t>
            </a:r>
            <a:r>
              <a:rPr lang="de-DE" baseline="0" dirty="0" smtClean="0"/>
              <a:t> </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31</a:t>
            </a:fld>
            <a:endParaRPr lang="de-DE"/>
          </a:p>
        </p:txBody>
      </p:sp>
    </p:spTree>
    <p:extLst>
      <p:ext uri="{BB962C8B-B14F-4D97-AF65-F5344CB8AC3E}">
        <p14:creationId xmlns:p14="http://schemas.microsoft.com/office/powerpoint/2010/main" val="40793203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Es geht bei </a:t>
            </a:r>
            <a:r>
              <a:rPr lang="de-AT" sz="1200" kern="1200" dirty="0" err="1" smtClean="0">
                <a:solidFill>
                  <a:schemeClr val="tx1"/>
                </a:solidFill>
                <a:effectLst/>
                <a:latin typeface="+mn-lt"/>
                <a:ea typeface="+mn-ea"/>
                <a:cs typeface="+mn-cs"/>
              </a:rPr>
              <a:t>FairWandeln</a:t>
            </a:r>
            <a:r>
              <a:rPr lang="de-AT" sz="1200" kern="1200" dirty="0" smtClean="0">
                <a:solidFill>
                  <a:schemeClr val="tx1"/>
                </a:solidFill>
                <a:effectLst/>
                <a:latin typeface="+mn-lt"/>
                <a:ea typeface="+mn-ea"/>
                <a:cs typeface="+mn-cs"/>
              </a:rPr>
              <a:t> nicht nur um die Pfarrgemeinde, sondern die Projekte sollen ausstrahlen in die Gemeinde … zu den </a:t>
            </a:r>
            <a:r>
              <a:rPr lang="de-AT" sz="1200" kern="1200" dirty="0" err="1" smtClean="0">
                <a:solidFill>
                  <a:schemeClr val="tx1"/>
                </a:solidFill>
                <a:effectLst/>
                <a:latin typeface="+mn-lt"/>
                <a:ea typeface="+mn-ea"/>
                <a:cs typeface="+mn-cs"/>
              </a:rPr>
              <a:t>EntscheidungsträgerInnen</a:t>
            </a:r>
            <a:r>
              <a:rPr lang="de-AT" sz="1200" kern="1200" dirty="0" smtClean="0">
                <a:solidFill>
                  <a:schemeClr val="tx1"/>
                </a:solidFill>
                <a:effectLst/>
                <a:latin typeface="+mn-lt"/>
                <a:ea typeface="+mn-ea"/>
                <a:cs typeface="+mn-cs"/>
              </a:rPr>
              <a:t> in Wirtschaft &amp; Politik; </a:t>
            </a:r>
            <a:r>
              <a:rPr lang="de-AT" sz="1200" kern="1200" dirty="0" smtClean="0">
                <a:solidFill>
                  <a:schemeClr val="tx1"/>
                </a:solidFill>
                <a:effectLst/>
                <a:latin typeface="+mn-lt"/>
                <a:ea typeface="+mn-ea"/>
                <a:cs typeface="+mn-cs"/>
                <a:sym typeface="Wingdings" panose="05000000000000000000" pitchFamily="2" charset="2"/>
              </a:rPr>
              <a:t></a:t>
            </a:r>
            <a:r>
              <a:rPr lang="de-AT" sz="1200" kern="1200" dirty="0" smtClean="0">
                <a:solidFill>
                  <a:schemeClr val="tx1"/>
                </a:solidFill>
                <a:effectLst/>
                <a:latin typeface="+mn-lt"/>
                <a:ea typeface="+mn-ea"/>
                <a:cs typeface="+mn-cs"/>
              </a:rPr>
              <a:t> ÖA wichtig (sichtbar machen) </a:t>
            </a:r>
            <a:r>
              <a:rPr lang="de-AT" sz="1200" kern="1200" dirty="0" smtClean="0">
                <a:solidFill>
                  <a:schemeClr val="tx1"/>
                </a:solidFill>
                <a:effectLst/>
                <a:latin typeface="+mn-lt"/>
                <a:ea typeface="+mn-ea"/>
                <a:cs typeface="+mn-cs"/>
                <a:sym typeface="Wingdings" panose="05000000000000000000" pitchFamily="2" charset="2"/>
              </a:rPr>
              <a:t></a:t>
            </a:r>
            <a:r>
              <a:rPr lang="de-AT" sz="1200" kern="1200" dirty="0" smtClean="0">
                <a:solidFill>
                  <a:schemeClr val="tx1"/>
                </a:solidFill>
                <a:effectLst/>
                <a:latin typeface="+mn-lt"/>
                <a:ea typeface="+mn-ea"/>
                <a:cs typeface="+mn-cs"/>
              </a:rPr>
              <a:t> Unterstützung von Welthaus/KA</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32</a:t>
            </a:fld>
            <a:endParaRPr lang="de-DE"/>
          </a:p>
        </p:txBody>
      </p:sp>
    </p:spTree>
    <p:extLst>
      <p:ext uri="{BB962C8B-B14F-4D97-AF65-F5344CB8AC3E}">
        <p14:creationId xmlns:p14="http://schemas.microsoft.com/office/powerpoint/2010/main" val="29931026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2075" y="746125"/>
            <a:ext cx="6613525" cy="3721100"/>
          </a:xfrm>
        </p:spPr>
      </p:sp>
      <p:sp>
        <p:nvSpPr>
          <p:cNvPr id="3" name="Notizenplatzhalter 2"/>
          <p:cNvSpPr>
            <a:spLocks noGrp="1"/>
          </p:cNvSpPr>
          <p:nvPr>
            <p:ph type="body" idx="1"/>
          </p:nvPr>
        </p:nvSpPr>
        <p:spPr/>
        <p:txBody>
          <a:bodyPr/>
          <a:lstStyle/>
          <a:p>
            <a:r>
              <a:rPr lang="de-AT" sz="1200" b="1" i="0" u="none" strike="noStrike" kern="1200" baseline="0" dirty="0" smtClean="0">
                <a:solidFill>
                  <a:schemeClr val="tx1"/>
                </a:solidFill>
                <a:latin typeface="+mn-lt"/>
                <a:ea typeface="+mn-ea"/>
                <a:cs typeface="+mn-cs"/>
              </a:rPr>
              <a:t>Anregungen </a:t>
            </a:r>
            <a:r>
              <a:rPr lang="de-AT" sz="1200" b="1" i="0" u="none" strike="noStrike" kern="1200" baseline="0" dirty="0">
                <a:solidFill>
                  <a:schemeClr val="tx1"/>
                </a:solidFill>
                <a:latin typeface="+mn-lt"/>
                <a:ea typeface="+mn-ea"/>
                <a:cs typeface="+mn-cs"/>
              </a:rPr>
              <a:t>zur Umsetzung: Gründung eines </a:t>
            </a:r>
            <a:r>
              <a:rPr lang="de-AT" sz="1200" b="1" i="0" u="none" strike="noStrike" kern="1200" baseline="0" dirty="0" smtClean="0">
                <a:solidFill>
                  <a:schemeClr val="tx1"/>
                </a:solidFill>
                <a:latin typeface="+mn-lt"/>
                <a:ea typeface="+mn-ea"/>
                <a:cs typeface="+mn-cs"/>
              </a:rPr>
              <a:t>Teams in </a:t>
            </a:r>
            <a:r>
              <a:rPr lang="de-AT" sz="1200" b="1" i="0" u="none" strike="noStrike" kern="1200" baseline="0" dirty="0">
                <a:solidFill>
                  <a:schemeClr val="tx1"/>
                </a:solidFill>
                <a:latin typeface="+mn-lt"/>
                <a:ea typeface="+mn-ea"/>
                <a:cs typeface="+mn-cs"/>
              </a:rPr>
              <a:t>der Pfarre mit </a:t>
            </a:r>
            <a:r>
              <a:rPr lang="de-AT" sz="1200" b="1" i="0" u="none" strike="noStrike" kern="1200" baseline="0" dirty="0" smtClean="0">
                <a:solidFill>
                  <a:schemeClr val="tx1"/>
                </a:solidFill>
                <a:latin typeface="+mn-lt"/>
                <a:ea typeface="+mn-ea"/>
                <a:cs typeface="+mn-cs"/>
              </a:rPr>
              <a:t>Personen aus den 3 Bereichen: </a:t>
            </a:r>
            <a:r>
              <a:rPr lang="de-AT" sz="1200" b="0" i="1" u="none" strike="noStrike" kern="1200" baseline="0" dirty="0">
                <a:solidFill>
                  <a:schemeClr val="tx1"/>
                </a:solidFill>
                <a:latin typeface="+mn-lt"/>
                <a:ea typeface="+mn-ea"/>
                <a:cs typeface="+mn-cs"/>
              </a:rPr>
              <a:t>Ökologie, faire Wirtschaft und Soziales</a:t>
            </a:r>
          </a:p>
          <a:p>
            <a:r>
              <a:rPr lang="de-AT" sz="1200" b="1" i="0" u="none" strike="noStrike" kern="1200" baseline="0" dirty="0">
                <a:solidFill>
                  <a:schemeClr val="tx1"/>
                </a:solidFill>
                <a:latin typeface="+mn-lt"/>
                <a:ea typeface="+mn-ea"/>
                <a:cs typeface="+mn-cs"/>
              </a:rPr>
              <a:t>Das Team organisiert eine Bestandsaufnahme und </a:t>
            </a:r>
            <a:r>
              <a:rPr lang="de-DE" sz="1200" b="1" i="0" u="none" strike="noStrike" kern="1200" baseline="0" dirty="0">
                <a:solidFill>
                  <a:schemeClr val="tx1"/>
                </a:solidFill>
                <a:latin typeface="+mn-lt"/>
                <a:ea typeface="+mn-ea"/>
                <a:cs typeface="+mn-cs"/>
              </a:rPr>
              <a:t>dokumentiert sie:</a:t>
            </a:r>
          </a:p>
          <a:p>
            <a:r>
              <a:rPr lang="de-AT" sz="1200" b="0" i="0" u="none" strike="noStrike" kern="1200" baseline="0" dirty="0">
                <a:solidFill>
                  <a:schemeClr val="tx1"/>
                </a:solidFill>
                <a:latin typeface="+mn-lt"/>
                <a:ea typeface="+mn-ea"/>
                <a:cs typeface="+mn-cs"/>
              </a:rPr>
              <a:t>• Was geschieht in unserer Pfarrgemeinde schon in den 3 Bereichen? • Welche Bedürfnisse, Probleme und Sorgen gibt es im Gemeindegebiet? • Was funktioniert gut, was soll ‚</a:t>
            </a:r>
            <a:r>
              <a:rPr lang="de-AT" sz="1200" b="0" i="0" u="none" strike="noStrike" kern="1200" baseline="0" dirty="0" err="1">
                <a:solidFill>
                  <a:schemeClr val="tx1"/>
                </a:solidFill>
                <a:latin typeface="+mn-lt"/>
                <a:ea typeface="+mn-ea"/>
                <a:cs typeface="+mn-cs"/>
              </a:rPr>
              <a:t>fairwandelt</a:t>
            </a:r>
            <a:r>
              <a:rPr lang="de-AT" sz="1200" b="0" i="0" u="none" strike="noStrike" kern="1200" baseline="0" dirty="0">
                <a:solidFill>
                  <a:schemeClr val="tx1"/>
                </a:solidFill>
                <a:latin typeface="+mn-lt"/>
                <a:ea typeface="+mn-ea"/>
                <a:cs typeface="+mn-cs"/>
              </a:rPr>
              <a:t>‘ werden? • Welche Talente, Ressourcen und Potentiale können wir einsetzen / </a:t>
            </a:r>
            <a:r>
              <a:rPr lang="de-DE" sz="1200" b="0" i="0" u="none" strike="noStrike" kern="1200" baseline="0" dirty="0">
                <a:solidFill>
                  <a:schemeClr val="tx1"/>
                </a:solidFill>
                <a:latin typeface="+mn-lt"/>
                <a:ea typeface="+mn-ea"/>
                <a:cs typeface="+mn-cs"/>
              </a:rPr>
              <a:t>entdecken? </a:t>
            </a:r>
            <a:r>
              <a:rPr lang="de-AT" sz="1200" b="0" i="0" u="none" strike="noStrike" kern="1200" baseline="0" dirty="0">
                <a:solidFill>
                  <a:schemeClr val="tx1"/>
                </a:solidFill>
                <a:latin typeface="+mn-lt"/>
                <a:ea typeface="+mn-ea"/>
                <a:cs typeface="+mn-cs"/>
              </a:rPr>
              <a:t>Die methodische Umsetzung ist von der Pfarre zu entwickeln. Dieser Prozess kann vom „</a:t>
            </a:r>
            <a:r>
              <a:rPr lang="de-AT" sz="1200" b="0" i="0" u="none" strike="noStrike" kern="1200" baseline="0" dirty="0" err="1">
                <a:solidFill>
                  <a:schemeClr val="tx1"/>
                </a:solidFill>
                <a:latin typeface="+mn-lt"/>
                <a:ea typeface="+mn-ea"/>
                <a:cs typeface="+mn-cs"/>
              </a:rPr>
              <a:t>FairWandeln</a:t>
            </a:r>
            <a:r>
              <a:rPr lang="de-AT" sz="1200" b="0" i="0" u="none" strike="noStrike" kern="1200" baseline="0" dirty="0">
                <a:solidFill>
                  <a:schemeClr val="tx1"/>
                </a:solidFill>
                <a:latin typeface="+mn-lt"/>
                <a:ea typeface="+mn-ea"/>
                <a:cs typeface="+mn-cs"/>
              </a:rPr>
              <a:t>-Team“ der EDW begleitet werden.</a:t>
            </a:r>
          </a:p>
          <a:p>
            <a:endParaRPr lang="de-AT" sz="1200" b="0" i="0" u="none" strike="noStrike" kern="1200" baseline="0" dirty="0">
              <a:solidFill>
                <a:schemeClr val="tx1"/>
              </a:solidFill>
              <a:latin typeface="+mn-lt"/>
              <a:ea typeface="+mn-ea"/>
              <a:cs typeface="+mn-cs"/>
            </a:endParaRPr>
          </a:p>
          <a:p>
            <a:r>
              <a:rPr lang="de-DE" sz="1200" b="1" i="0" u="none" strike="noStrike" kern="1200" baseline="0" dirty="0">
                <a:solidFill>
                  <a:schemeClr val="tx1"/>
                </a:solidFill>
                <a:latin typeface="+mn-lt"/>
                <a:ea typeface="+mn-ea"/>
                <a:cs typeface="+mn-cs"/>
              </a:rPr>
              <a:t>Beauftragung durch den Pfarrgemeinderat und Startveranstaltung</a:t>
            </a:r>
          </a:p>
          <a:p>
            <a:endParaRPr lang="de-AT" sz="1200" b="1" i="0" u="none" strike="noStrike" kern="1200" baseline="0" dirty="0">
              <a:solidFill>
                <a:schemeClr val="tx1"/>
              </a:solidFill>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33</a:t>
            </a:fld>
            <a:endParaRPr lang="de-DE"/>
          </a:p>
        </p:txBody>
      </p:sp>
    </p:spTree>
    <p:extLst>
      <p:ext uri="{BB962C8B-B14F-4D97-AF65-F5344CB8AC3E}">
        <p14:creationId xmlns:p14="http://schemas.microsoft.com/office/powerpoint/2010/main" val="7288418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smtClean="0"/>
              <a:t>http://www.fairwandeln.at/klimakonferenzen</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34</a:t>
            </a:fld>
            <a:endParaRPr lang="de-DE"/>
          </a:p>
        </p:txBody>
      </p:sp>
    </p:spTree>
    <p:extLst>
      <p:ext uri="{BB962C8B-B14F-4D97-AF65-F5344CB8AC3E}">
        <p14:creationId xmlns:p14="http://schemas.microsoft.com/office/powerpoint/2010/main" val="6245098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80963" y="741363"/>
            <a:ext cx="6580187" cy="3700462"/>
          </a:xfrm>
        </p:spPr>
      </p:sp>
      <p:sp>
        <p:nvSpPr>
          <p:cNvPr id="3" name="Notizenplatzhalter 2"/>
          <p:cNvSpPr>
            <a:spLocks noGrp="1"/>
          </p:cNvSpPr>
          <p:nvPr>
            <p:ph type="body" idx="1"/>
          </p:nvPr>
        </p:nvSpPr>
        <p:spPr/>
        <p:txBody>
          <a:bodyPr/>
          <a:lstStyle/>
          <a:p>
            <a:r>
              <a:rPr lang="de-DE" u="sng" dirty="0" err="1" smtClean="0"/>
              <a:t>Öko</a:t>
            </a:r>
            <a:r>
              <a:rPr lang="de-DE" u="sng" dirty="0" smtClean="0"/>
              <a:t> &amp; Sozial</a:t>
            </a:r>
            <a:r>
              <a:rPr lang="de-DE" dirty="0" smtClean="0"/>
              <a:t>: </a:t>
            </a:r>
            <a:r>
              <a:rPr lang="de-DE" dirty="0"/>
              <a:t>Lebende Erde: </a:t>
            </a:r>
            <a:r>
              <a:rPr lang="de-DE" dirty="0" err="1"/>
              <a:t>gr.</a:t>
            </a:r>
            <a:r>
              <a:rPr lang="de-DE" dirty="0"/>
              <a:t> Gruppe an Menschen (auch solche, die sonst nichts mit der</a:t>
            </a:r>
            <a:r>
              <a:rPr lang="de-DE" baseline="0" dirty="0"/>
              <a:t> Kirche zu tun </a:t>
            </a:r>
            <a:r>
              <a:rPr lang="de-DE" baseline="0" dirty="0" smtClean="0"/>
              <a:t>haben bzw. 2015/16 auch geflüchtete Menschen), </a:t>
            </a:r>
            <a:r>
              <a:rPr lang="de-DE" baseline="0" dirty="0"/>
              <a:t>beteiligt sich daran: Errichtung von </a:t>
            </a:r>
            <a:r>
              <a:rPr lang="de-DE" dirty="0"/>
              <a:t>Hügelbeeten, </a:t>
            </a:r>
            <a:r>
              <a:rPr lang="de-DE" dirty="0" err="1"/>
              <a:t>Permakultur</a:t>
            </a:r>
            <a:r>
              <a:rPr lang="de-DE" baseline="0" dirty="0"/>
              <a:t> im</a:t>
            </a:r>
            <a:r>
              <a:rPr lang="de-DE" dirty="0"/>
              <a:t> Pfarrgarten, etc. </a:t>
            </a:r>
            <a:endParaRPr lang="de-DE" dirty="0" smtClean="0"/>
          </a:p>
          <a:p>
            <a:r>
              <a:rPr lang="de-DE" dirty="0" smtClean="0"/>
              <a:t>http://www.fairwandeln.at/klimakonferenzen</a:t>
            </a:r>
            <a:endParaRPr lang="de-DE" dirty="0"/>
          </a:p>
        </p:txBody>
      </p:sp>
      <p:sp>
        <p:nvSpPr>
          <p:cNvPr id="4" name="Foliennummernplatzhalter 3"/>
          <p:cNvSpPr>
            <a:spLocks noGrp="1"/>
          </p:cNvSpPr>
          <p:nvPr>
            <p:ph type="sldNum" sz="quarter" idx="10"/>
          </p:nvPr>
        </p:nvSpPr>
        <p:spPr/>
        <p:txBody>
          <a:bodyPr/>
          <a:lstStyle/>
          <a:p>
            <a:fld id="{9BC55D6C-AA1E-4FD7-AEC3-D839066330D2}" type="slidenum">
              <a:rPr lang="de-DE" smtClean="0"/>
              <a:t>35</a:t>
            </a:fld>
            <a:endParaRPr lang="de-DE"/>
          </a:p>
        </p:txBody>
      </p:sp>
    </p:spTree>
    <p:extLst>
      <p:ext uri="{BB962C8B-B14F-4D97-AF65-F5344CB8AC3E}">
        <p14:creationId xmlns:p14="http://schemas.microsoft.com/office/powerpoint/2010/main" val="27788162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Nach Sammelbestellung über Pfarre liefern Biohöfe </a:t>
            </a:r>
            <a:r>
              <a:rPr lang="de-DE" dirty="0" err="1" smtClean="0"/>
              <a:t>Bubenicek</a:t>
            </a:r>
            <a:r>
              <a:rPr lang="de-DE" dirty="0" smtClean="0"/>
              <a:t> &amp; Leeb aus dem Marchfeld bzw.</a:t>
            </a:r>
            <a:r>
              <a:rPr lang="de-DE" baseline="0" dirty="0" smtClean="0"/>
              <a:t> Weinviertel</a:t>
            </a:r>
            <a:r>
              <a:rPr lang="de-DE" dirty="0" smtClean="0"/>
              <a:t> die Pfarre mit frisch</a:t>
            </a:r>
            <a:r>
              <a:rPr lang="de-DE" baseline="0" dirty="0" smtClean="0"/>
              <a:t> eingelegtem Biogemüse, Wein, Kräuter und andere Schmankerl (Hirschbraten) </a:t>
            </a:r>
            <a:r>
              <a:rPr lang="de-DE" baseline="0" dirty="0" smtClean="0">
                <a:sym typeface="Wingdings" panose="05000000000000000000" pitchFamily="2" charset="2"/>
              </a:rPr>
              <a:t> wird in Pfarre von EAs verteilt und klein abgepackt und an Besteller*innen ausgegeben</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36</a:t>
            </a:fld>
            <a:endParaRPr lang="de-DE"/>
          </a:p>
        </p:txBody>
      </p:sp>
    </p:spTree>
    <p:extLst>
      <p:ext uri="{BB962C8B-B14F-4D97-AF65-F5344CB8AC3E}">
        <p14:creationId xmlns:p14="http://schemas.microsoft.com/office/powerpoint/2010/main" val="24039880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5088" y="746125"/>
            <a:ext cx="6611937" cy="3719513"/>
          </a:xfrm>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smtClean="0">
                <a:solidFill>
                  <a:schemeClr val="tx1"/>
                </a:solidFill>
                <a:effectLst/>
                <a:latin typeface="+mn-lt"/>
                <a:ea typeface="+mn-ea"/>
                <a:cs typeface="+mn-cs"/>
              </a:rPr>
              <a:t>Es geht bei </a:t>
            </a:r>
            <a:r>
              <a:rPr lang="de-AT" sz="1200" kern="1200" dirty="0" err="1" smtClean="0">
                <a:solidFill>
                  <a:schemeClr val="tx1"/>
                </a:solidFill>
                <a:effectLst/>
                <a:latin typeface="+mn-lt"/>
                <a:ea typeface="+mn-ea"/>
                <a:cs typeface="+mn-cs"/>
              </a:rPr>
              <a:t>FairWandeln</a:t>
            </a:r>
            <a:r>
              <a:rPr lang="de-AT" sz="1200" kern="1200" dirty="0" smtClean="0">
                <a:solidFill>
                  <a:schemeClr val="tx1"/>
                </a:solidFill>
                <a:effectLst/>
                <a:latin typeface="+mn-lt"/>
                <a:ea typeface="+mn-ea"/>
                <a:cs typeface="+mn-cs"/>
              </a:rPr>
              <a:t> nicht nur um die Pfarrgemeinde, sondern die Projekte sollen ausstrahlen in die Gemeinde</a:t>
            </a:r>
            <a:br>
              <a:rPr lang="de-AT" sz="1200" kern="1200" dirty="0" smtClean="0">
                <a:solidFill>
                  <a:schemeClr val="tx1"/>
                </a:solidFill>
                <a:effectLst/>
                <a:latin typeface="+mn-lt"/>
                <a:ea typeface="+mn-ea"/>
                <a:cs typeface="+mn-cs"/>
              </a:rPr>
            </a:br>
            <a:r>
              <a:rPr lang="de-AT" sz="1200"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sym typeface="Wingdings" panose="05000000000000000000" pitchFamily="2" charset="2"/>
              </a:rPr>
              <a:t></a:t>
            </a:r>
            <a:r>
              <a:rPr lang="de-AT" sz="1200" kern="1200" dirty="0" smtClean="0">
                <a:solidFill>
                  <a:schemeClr val="tx1"/>
                </a:solidFill>
                <a:effectLst/>
                <a:latin typeface="+mn-lt"/>
                <a:ea typeface="+mn-ea"/>
                <a:cs typeface="+mn-cs"/>
              </a:rPr>
              <a:t> ÖA wichtig (sichtbar machen) </a:t>
            </a:r>
            <a:r>
              <a:rPr lang="de-AT" sz="1200" kern="1200" dirty="0" smtClean="0">
                <a:solidFill>
                  <a:schemeClr val="tx1"/>
                </a:solidFill>
                <a:effectLst/>
                <a:latin typeface="+mn-lt"/>
                <a:ea typeface="+mn-ea"/>
                <a:cs typeface="+mn-cs"/>
                <a:sym typeface="Wingdings" panose="05000000000000000000" pitchFamily="2" charset="2"/>
              </a:rPr>
              <a:t></a:t>
            </a:r>
            <a:r>
              <a:rPr lang="de-AT" sz="1200" kern="1200" dirty="0" smtClean="0">
                <a:solidFill>
                  <a:schemeClr val="tx1"/>
                </a:solidFill>
                <a:effectLst/>
                <a:latin typeface="+mn-lt"/>
                <a:ea typeface="+mn-ea"/>
                <a:cs typeface="+mn-cs"/>
              </a:rPr>
              <a:t> Unterstützung von Welthaus/KA</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hlinkClick r:id="rId3"/>
              </a:rPr>
              <a:t>Pfarrverband </a:t>
            </a:r>
            <a:r>
              <a:rPr lang="de-AT" dirty="0" err="1" smtClean="0">
                <a:hlinkClick r:id="rId3"/>
              </a:rPr>
              <a:t>Ziersdorf</a:t>
            </a:r>
            <a:r>
              <a:rPr lang="de-AT" dirty="0" smtClean="0">
                <a:hlinkClick r:id="rId3"/>
              </a:rPr>
              <a:t>: Nachhaltige Genussbörse - Wien &amp; NÖ-Ost | Der SONNTAG (meinekirchenzeitung.at)</a:t>
            </a:r>
            <a:endParaRPr lang="de-AT"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hlinkClick r:id="rId4"/>
              </a:rPr>
              <a:t>Genussbörse </a:t>
            </a:r>
            <a:r>
              <a:rPr lang="de-AT" dirty="0" err="1" smtClean="0">
                <a:hlinkClick r:id="rId4"/>
              </a:rPr>
              <a:t>Ziersdorf</a:t>
            </a:r>
            <a:r>
              <a:rPr lang="de-AT" dirty="0" smtClean="0">
                <a:hlinkClick r:id="rId4"/>
              </a:rPr>
              <a:t>: ortedes.respekt.net</a:t>
            </a:r>
            <a:endParaRPr lang="de-AT"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b="0" i="0" kern="1200" dirty="0" smtClean="0">
                <a:solidFill>
                  <a:schemeClr val="tx1"/>
                </a:solidFill>
                <a:effectLst/>
                <a:latin typeface="+mn-lt"/>
                <a:ea typeface="+mn-ea"/>
                <a:cs typeface="+mn-cs"/>
              </a:rPr>
              <a:t>Die Genussbörse </a:t>
            </a:r>
            <a:r>
              <a:rPr lang="de-AT" sz="1200" b="0" i="0" kern="1200" dirty="0" err="1" smtClean="0">
                <a:solidFill>
                  <a:schemeClr val="tx1"/>
                </a:solidFill>
                <a:effectLst/>
                <a:latin typeface="+mn-lt"/>
                <a:ea typeface="+mn-ea"/>
                <a:cs typeface="+mn-cs"/>
              </a:rPr>
              <a:t>Ziersdorf</a:t>
            </a:r>
            <a:r>
              <a:rPr lang="de-AT" sz="1200" b="0" i="0" kern="1200" dirty="0" smtClean="0">
                <a:solidFill>
                  <a:schemeClr val="tx1"/>
                </a:solidFill>
                <a:effectLst/>
                <a:latin typeface="+mn-lt"/>
                <a:ea typeface="+mn-ea"/>
                <a:cs typeface="+mn-cs"/>
              </a:rPr>
              <a:t> hat die Idee, Menschen mit Angebot und Nachfrage für unterschiedliche Bedürfnisse miteinander zu vernetzen: Obst, Gemüse, Talente, Fähigkeiten, Räumlichkeiten, Zeit und anderes können dabei verschenkt, getauscht bzw. geliehen werden.</a:t>
            </a:r>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37</a:t>
            </a:fld>
            <a:endParaRPr lang="de-DE"/>
          </a:p>
        </p:txBody>
      </p:sp>
    </p:spTree>
    <p:extLst>
      <p:ext uri="{BB962C8B-B14F-4D97-AF65-F5344CB8AC3E}">
        <p14:creationId xmlns:p14="http://schemas.microsoft.com/office/powerpoint/2010/main" val="16539741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80963" y="741363"/>
            <a:ext cx="6580187" cy="3700462"/>
          </a:xfrm>
        </p:spPr>
      </p:sp>
      <p:sp>
        <p:nvSpPr>
          <p:cNvPr id="3" name="Notizenplatzhalter 2"/>
          <p:cNvSpPr>
            <a:spLocks noGrp="1"/>
          </p:cNvSpPr>
          <p:nvPr>
            <p:ph type="body" idx="1"/>
          </p:nvPr>
        </p:nvSpPr>
        <p:spPr/>
        <p:txBody>
          <a:bodyPr/>
          <a:lstStyle/>
          <a:p>
            <a:r>
              <a:rPr lang="de-DE" u="sng" baseline="0" dirty="0" smtClean="0"/>
              <a:t>Fair</a:t>
            </a:r>
            <a:r>
              <a:rPr lang="de-DE" baseline="0" dirty="0"/>
              <a:t>: lustvolle Blindverkostung von Kaffee mit Unterstützung von FAIRTRADE </a:t>
            </a:r>
            <a:endParaRPr lang="de-DE" dirty="0" smtClean="0"/>
          </a:p>
          <a:p>
            <a:r>
              <a:rPr lang="de-DE" dirty="0" smtClean="0"/>
              <a:t>http://www.fairwandeln.at/klimakonferenzen</a:t>
            </a:r>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38</a:t>
            </a:fld>
            <a:endParaRPr lang="de-DE"/>
          </a:p>
        </p:txBody>
      </p:sp>
    </p:spTree>
    <p:extLst>
      <p:ext uri="{BB962C8B-B14F-4D97-AF65-F5344CB8AC3E}">
        <p14:creationId xmlns:p14="http://schemas.microsoft.com/office/powerpoint/2010/main" val="2565785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80963" y="741363"/>
            <a:ext cx="6580187" cy="3700462"/>
          </a:xfrm>
        </p:spPr>
      </p:sp>
      <p:sp>
        <p:nvSpPr>
          <p:cNvPr id="3" name="Notizenplatzhalter 2"/>
          <p:cNvSpPr>
            <a:spLocks noGrp="1"/>
          </p:cNvSpPr>
          <p:nvPr>
            <p:ph type="body" idx="1"/>
          </p:nvPr>
        </p:nvSpPr>
        <p:spPr/>
        <p:txBody>
          <a:bodyPr/>
          <a:lstStyle/>
          <a:p>
            <a:r>
              <a:rPr lang="de-DE" dirty="0" smtClean="0"/>
              <a:t>Vermittlung zu diesen 20 inner- und außerkirchlichen </a:t>
            </a:r>
            <a:r>
              <a:rPr lang="de-DE" dirty="0" err="1" smtClean="0"/>
              <a:t>KooperationspartnerInnen</a:t>
            </a:r>
            <a:r>
              <a:rPr lang="de-DE" dirty="0" smtClean="0"/>
              <a:t> &amp; </a:t>
            </a:r>
            <a:r>
              <a:rPr lang="de-DE" dirty="0" err="1" smtClean="0"/>
              <a:t>FörderInnen</a:t>
            </a:r>
            <a:r>
              <a:rPr lang="de-DE" dirty="0" smtClean="0"/>
              <a:t>, die mit</a:t>
            </a:r>
            <a:r>
              <a:rPr lang="de-DE" baseline="0" dirty="0" smtClean="0"/>
              <a:t> ihrer Expertise, </a:t>
            </a:r>
            <a:r>
              <a:rPr lang="de-DE" baseline="0" dirty="0" err="1" smtClean="0"/>
              <a:t>ReferentInnen</a:t>
            </a:r>
            <a:r>
              <a:rPr lang="de-DE" baseline="0" dirty="0" smtClean="0"/>
              <a:t>, Unterlagen,... bei der Realisierung der Projekte helfen.</a:t>
            </a:r>
          </a:p>
          <a:p>
            <a:r>
              <a:rPr lang="de-DE" dirty="0" smtClean="0"/>
              <a:t>http://www.fairwandeln.at/klimakonferenzen</a:t>
            </a:r>
          </a:p>
        </p:txBody>
      </p:sp>
      <p:sp>
        <p:nvSpPr>
          <p:cNvPr id="4" name="Foliennummernplatzhalter 3"/>
          <p:cNvSpPr>
            <a:spLocks noGrp="1"/>
          </p:cNvSpPr>
          <p:nvPr>
            <p:ph type="sldNum" sz="quarter" idx="10"/>
          </p:nvPr>
        </p:nvSpPr>
        <p:spPr/>
        <p:txBody>
          <a:bodyPr/>
          <a:lstStyle/>
          <a:p>
            <a:fld id="{9BC55D6C-AA1E-4FD7-AEC3-D839066330D2}" type="slidenum">
              <a:rPr lang="de-DE" smtClean="0"/>
              <a:t>39</a:t>
            </a:fld>
            <a:endParaRPr lang="de-DE"/>
          </a:p>
        </p:txBody>
      </p:sp>
    </p:spTree>
    <p:extLst>
      <p:ext uri="{BB962C8B-B14F-4D97-AF65-F5344CB8AC3E}">
        <p14:creationId xmlns:p14="http://schemas.microsoft.com/office/powerpoint/2010/main" val="1401782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9BC55D6C-AA1E-4FD7-AEC3-D839066330D2}" type="slidenum">
              <a:rPr lang="de-DE" smtClean="0"/>
              <a:t>40</a:t>
            </a:fld>
            <a:endParaRPr lang="de-DE"/>
          </a:p>
        </p:txBody>
      </p:sp>
    </p:spTree>
    <p:extLst>
      <p:ext uri="{BB962C8B-B14F-4D97-AF65-F5344CB8AC3E}">
        <p14:creationId xmlns:p14="http://schemas.microsoft.com/office/powerpoint/2010/main" val="267727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80963" y="741363"/>
            <a:ext cx="6580187" cy="3700462"/>
          </a:xfrm>
        </p:spPr>
      </p:sp>
      <p:sp>
        <p:nvSpPr>
          <p:cNvPr id="3" name="Notizenplatzhalter 2"/>
          <p:cNvSpPr>
            <a:spLocks noGrp="1"/>
          </p:cNvSpPr>
          <p:nvPr>
            <p:ph type="body" idx="1"/>
          </p:nvPr>
        </p:nvSpPr>
        <p:spPr/>
        <p:txBody>
          <a:bodyPr/>
          <a:lstStyle/>
          <a:p>
            <a:pPr defTabSz="904250">
              <a:defRPr/>
            </a:pPr>
            <a:r>
              <a:rPr lang="de-AT" dirty="0" smtClean="0"/>
              <a:t>Es </a:t>
            </a:r>
            <a:r>
              <a:rPr lang="de-AT" dirty="0"/>
              <a:t>geht bei FW nicht nur um die Pfarrgemeinde, sondern die Projekte sollen ausstrahlen in die Gemeinde zu den Menschen, die hier wohnen, und zu den </a:t>
            </a:r>
            <a:r>
              <a:rPr lang="de-AT" dirty="0" err="1"/>
              <a:t>EntscheidungsträgerInnen</a:t>
            </a:r>
            <a:r>
              <a:rPr lang="de-AT" dirty="0"/>
              <a:t> in Wirtschaft &amp; Politik; </a:t>
            </a:r>
            <a:r>
              <a:rPr lang="de-AT" dirty="0">
                <a:sym typeface="Wingdings" panose="05000000000000000000" pitchFamily="2" charset="2"/>
              </a:rPr>
              <a:t> ÖA wichtig (sichtbar machen)  Unterstützung von </a:t>
            </a:r>
            <a:r>
              <a:rPr lang="de-AT" dirty="0" smtClean="0">
                <a:sym typeface="Wingdings" panose="05000000000000000000" pitchFamily="2" charset="2"/>
              </a:rPr>
              <a:t>Welthaus/KA, diözesanes Medienhaus</a:t>
            </a:r>
          </a:p>
          <a:p>
            <a:pPr defTabSz="904250">
              <a:defRPr/>
            </a:pPr>
            <a:r>
              <a:rPr lang="de-AT" dirty="0" smtClean="0">
                <a:sym typeface="Wingdings" panose="05000000000000000000" pitchFamily="2" charset="2"/>
              </a:rPr>
              <a:t>http://www.fairwandeln.at/klimakonferenzen</a:t>
            </a:r>
            <a:endParaRPr lang="de-AT" dirty="0">
              <a:sym typeface="Wingdings" panose="05000000000000000000" pitchFamily="2" charset="2"/>
            </a:endParaRPr>
          </a:p>
          <a:p>
            <a:pPr defTabSz="904250">
              <a:defRPr/>
            </a:pPr>
            <a:endParaRPr lang="de-AT" b="0" dirty="0" smtClean="0"/>
          </a:p>
          <a:p>
            <a:r>
              <a:rPr lang="de-AT" b="0" dirty="0" smtClean="0"/>
              <a:t>ad 2) Zusammenwachsen im Pfarrverband</a:t>
            </a:r>
            <a:r>
              <a:rPr lang="de-AT" b="0" baseline="0" dirty="0" smtClean="0"/>
              <a:t> durch gemeinsames Tun, aber auch die div. Gruppen (alt &amp; jung, Caritas &amp; Umwelt,...) innerhalb der Pfarre haben mehr Kontakt miteinander und ziehen an einem Strang</a:t>
            </a:r>
            <a:endParaRPr lang="de-AT" b="0" dirty="0"/>
          </a:p>
        </p:txBody>
      </p:sp>
      <p:sp>
        <p:nvSpPr>
          <p:cNvPr id="4" name="Foliennummernplatzhalter 3"/>
          <p:cNvSpPr>
            <a:spLocks noGrp="1"/>
          </p:cNvSpPr>
          <p:nvPr>
            <p:ph type="sldNum" sz="quarter" idx="10"/>
          </p:nvPr>
        </p:nvSpPr>
        <p:spPr/>
        <p:txBody>
          <a:bodyPr/>
          <a:lstStyle/>
          <a:p>
            <a:fld id="{9BC55D6C-AA1E-4FD7-AEC3-D839066330D2}" type="slidenum">
              <a:rPr lang="de-DE" smtClean="0"/>
              <a:t>41</a:t>
            </a:fld>
            <a:endParaRPr lang="de-DE"/>
          </a:p>
        </p:txBody>
      </p:sp>
    </p:spTree>
    <p:extLst>
      <p:ext uri="{BB962C8B-B14F-4D97-AF65-F5344CB8AC3E}">
        <p14:creationId xmlns:p14="http://schemas.microsoft.com/office/powerpoint/2010/main" val="9321967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42</a:t>
            </a:fld>
            <a:endParaRPr lang="de-DE"/>
          </a:p>
        </p:txBody>
      </p:sp>
    </p:spTree>
    <p:extLst>
      <p:ext uri="{BB962C8B-B14F-4D97-AF65-F5344CB8AC3E}">
        <p14:creationId xmlns:p14="http://schemas.microsoft.com/office/powerpoint/2010/main" val="1134034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10"/>
          </p:nvPr>
        </p:nvSpPr>
        <p:spPr/>
        <p:txBody>
          <a:bodyPr/>
          <a:lstStyle/>
          <a:p>
            <a:fld id="{9BC55D6C-AA1E-4FD7-AEC3-D839066330D2}" type="slidenum">
              <a:rPr lang="de-DE" smtClean="0"/>
              <a:t>45</a:t>
            </a:fld>
            <a:endParaRPr lang="de-DE"/>
          </a:p>
        </p:txBody>
      </p:sp>
    </p:spTree>
    <p:extLst>
      <p:ext uri="{BB962C8B-B14F-4D97-AF65-F5344CB8AC3E}">
        <p14:creationId xmlns:p14="http://schemas.microsoft.com/office/powerpoint/2010/main" val="103355943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kern="1200" dirty="0" smtClean="0">
                <a:solidFill>
                  <a:schemeClr val="tx1"/>
                </a:solidFill>
                <a:effectLst/>
                <a:latin typeface="+mn-lt"/>
                <a:ea typeface="+mn-ea"/>
                <a:cs typeface="+mn-cs"/>
              </a:rPr>
              <a:t>Wir haben global und lokal ein Naturverbrauchsproblem. Eine imperiale Lebensweise einer Minderheit der Menschheit verursacht mit einem Überkonsum, dass wir an </a:t>
            </a:r>
            <a:r>
              <a:rPr lang="de-AT" sz="1200" u="sng" kern="1200" dirty="0" smtClean="0">
                <a:solidFill>
                  <a:schemeClr val="tx1"/>
                </a:solidFill>
                <a:effectLst/>
                <a:latin typeface="+mn-lt"/>
                <a:ea typeface="+mn-ea"/>
                <a:cs typeface="+mn-cs"/>
                <a:hlinkClick r:id="rId3"/>
              </a:rPr>
              <a:t>planetare Grenzen</a:t>
            </a:r>
            <a:r>
              <a:rPr lang="de-AT" sz="1200" kern="1200" dirty="0" smtClean="0">
                <a:solidFill>
                  <a:schemeClr val="tx1"/>
                </a:solidFill>
                <a:effectLst/>
                <a:latin typeface="+mn-lt"/>
                <a:ea typeface="+mn-ea"/>
                <a:cs typeface="+mn-cs"/>
              </a:rPr>
              <a:t> stoßen.  </a:t>
            </a:r>
          </a:p>
          <a:p>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1,6 Erden wären notwendig, um den heutigen Lebensstandard zu erhalten. das berechnete der Umweltökonom Sir </a:t>
            </a:r>
            <a:r>
              <a:rPr lang="de-AT" sz="1200" kern="1200" dirty="0" err="1" smtClean="0">
                <a:solidFill>
                  <a:schemeClr val="tx1"/>
                </a:solidFill>
                <a:effectLst/>
                <a:latin typeface="+mn-lt"/>
                <a:ea typeface="+mn-ea"/>
                <a:cs typeface="+mn-cs"/>
              </a:rPr>
              <a:t>Partha</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Dasgupta</a:t>
            </a:r>
            <a:r>
              <a:rPr lang="de-AT" sz="1200" kern="1200" dirty="0" smtClean="0">
                <a:solidFill>
                  <a:schemeClr val="tx1"/>
                </a:solidFill>
                <a:effectLst/>
                <a:latin typeface="+mn-lt"/>
                <a:ea typeface="+mn-ea"/>
                <a:cs typeface="+mn-cs"/>
              </a:rPr>
              <a:t> von der Cambridge University </a:t>
            </a:r>
            <a:r>
              <a:rPr lang="de-AT" sz="1200" u="sng" kern="1200" dirty="0" smtClean="0">
                <a:solidFill>
                  <a:schemeClr val="tx1"/>
                </a:solidFill>
                <a:effectLst/>
                <a:latin typeface="+mn-lt"/>
                <a:ea typeface="+mn-ea"/>
                <a:cs typeface="+mn-cs"/>
                <a:hlinkClick r:id="rId4"/>
              </a:rPr>
              <a:t>in einem Bericht über die Ökonomik der Biodiversität</a:t>
            </a:r>
            <a:r>
              <a:rPr lang="de-AT" sz="1200" kern="1200" dirty="0" smtClean="0">
                <a:solidFill>
                  <a:schemeClr val="tx1"/>
                </a:solidFill>
                <a:effectLst/>
                <a:latin typeface="+mn-lt"/>
                <a:ea typeface="+mn-ea"/>
                <a:cs typeface="+mn-cs"/>
              </a:rPr>
              <a:t>, den die britische Regierung im Jahr 2019 bei ihm in Auftrag gegeben hatte.</a:t>
            </a:r>
          </a:p>
          <a:p>
            <a:r>
              <a:rPr lang="de-AT" sz="1200" kern="1200" dirty="0" smtClean="0">
                <a:solidFill>
                  <a:schemeClr val="tx1"/>
                </a:solidFill>
                <a:effectLst/>
                <a:latin typeface="+mn-lt"/>
                <a:ea typeface="+mn-ea"/>
                <a:cs typeface="+mn-cs"/>
              </a:rPr>
              <a:t> </a:t>
            </a:r>
          </a:p>
          <a:p>
            <a:r>
              <a:rPr lang="de-AT" sz="1200" b="1" kern="1200" dirty="0" smtClean="0">
                <a:solidFill>
                  <a:schemeClr val="tx1"/>
                </a:solidFill>
                <a:effectLst/>
                <a:latin typeface="+mn-lt"/>
                <a:ea typeface="+mn-ea"/>
                <a:cs typeface="+mn-cs"/>
              </a:rPr>
              <a:t>Die Welt verbraucht im Jahr die Ressourcen von rund 1,8 Erden.  Nach österreichischer Lebensweise</a:t>
            </a:r>
            <a:br>
              <a:rPr lang="de-AT" sz="1200" b="1" kern="1200" dirty="0" smtClean="0">
                <a:solidFill>
                  <a:schemeClr val="tx1"/>
                </a:solidFill>
                <a:effectLst/>
                <a:latin typeface="+mn-lt"/>
                <a:ea typeface="+mn-ea"/>
                <a:cs typeface="+mn-cs"/>
              </a:rPr>
            </a:br>
            <a:r>
              <a:rPr lang="de-AT" sz="1200" b="1" kern="1200" dirty="0" smtClean="0">
                <a:solidFill>
                  <a:schemeClr val="tx1"/>
                </a:solidFill>
                <a:effectLst/>
                <a:latin typeface="+mn-lt"/>
                <a:ea typeface="+mn-ea"/>
                <a:cs typeface="+mn-cs"/>
              </a:rPr>
              <a:t>sind es sogar etwa 3,5 Erden. (Stand 2022)</a:t>
            </a:r>
            <a:endParaRPr lang="de-AT" sz="1200" kern="1200" dirty="0" smtClean="0">
              <a:solidFill>
                <a:schemeClr val="tx1"/>
              </a:solidFill>
              <a:effectLst/>
              <a:latin typeface="+mn-lt"/>
              <a:ea typeface="+mn-ea"/>
              <a:cs typeface="+mn-cs"/>
            </a:endParaRPr>
          </a:p>
          <a:p>
            <a:r>
              <a:rPr lang="de-AT" sz="1200" u="sng" kern="1200" dirty="0" smtClean="0">
                <a:solidFill>
                  <a:schemeClr val="tx1"/>
                </a:solidFill>
                <a:effectLst/>
                <a:latin typeface="+mn-lt"/>
                <a:ea typeface="+mn-ea"/>
                <a:cs typeface="+mn-cs"/>
                <a:hlinkClick r:id="rId5"/>
              </a:rPr>
              <a:t>https://www.footprint.at/2022/07/27/overshoot-day-2022/</a:t>
            </a:r>
            <a:endParaRPr lang="de-AT" sz="1200" kern="1200" dirty="0" smtClean="0">
              <a:solidFill>
                <a:schemeClr val="tx1"/>
              </a:solidFill>
              <a:effectLst/>
              <a:latin typeface="+mn-lt"/>
              <a:ea typeface="+mn-ea"/>
              <a:cs typeface="+mn-cs"/>
            </a:endParaRPr>
          </a:p>
          <a:p>
            <a:endParaRPr lang="de-AT" sz="1200" kern="1200" dirty="0" smtClean="0">
              <a:solidFill>
                <a:schemeClr val="tx1"/>
              </a:solidFill>
              <a:effectLst/>
              <a:latin typeface="+mn-lt"/>
              <a:ea typeface="+mn-ea"/>
              <a:cs typeface="+mn-cs"/>
            </a:endParaRPr>
          </a:p>
          <a:p>
            <a:pPr lvl="1"/>
            <a:r>
              <a:rPr lang="de-AT" sz="1200" kern="1200" dirty="0" smtClean="0">
                <a:solidFill>
                  <a:schemeClr val="tx1"/>
                </a:solidFill>
                <a:effectLst/>
                <a:latin typeface="+mn-lt"/>
                <a:ea typeface="+mn-ea"/>
                <a:cs typeface="+mn-cs"/>
              </a:rPr>
              <a:t>Es braucht eine Veränderung unseres Wirtschaftssystems, das auf Wachstum und Ausbeutung aufgebaut ist. Dazu gibt es viele Verbündete in der Zivilgesellschaft, die „System </a:t>
            </a:r>
            <a:r>
              <a:rPr lang="de-AT" sz="1200" kern="1200" dirty="0" err="1" smtClean="0">
                <a:solidFill>
                  <a:schemeClr val="tx1"/>
                </a:solidFill>
                <a:effectLst/>
                <a:latin typeface="+mn-lt"/>
                <a:ea typeface="+mn-ea"/>
                <a:cs typeface="+mn-cs"/>
              </a:rPr>
              <a:t>change</a:t>
            </a:r>
            <a:r>
              <a:rPr lang="de-AT" sz="1200" kern="1200" dirty="0" smtClean="0">
                <a:solidFill>
                  <a:schemeClr val="tx1"/>
                </a:solidFill>
                <a:effectLst/>
                <a:latin typeface="+mn-lt"/>
                <a:ea typeface="+mn-ea"/>
                <a:cs typeface="+mn-cs"/>
              </a:rPr>
              <a:t> not </a:t>
            </a:r>
            <a:r>
              <a:rPr lang="de-AT" sz="1200" kern="1200" dirty="0" err="1" smtClean="0">
                <a:solidFill>
                  <a:schemeClr val="tx1"/>
                </a:solidFill>
                <a:effectLst/>
                <a:latin typeface="+mn-lt"/>
                <a:ea typeface="+mn-ea"/>
                <a:cs typeface="+mn-cs"/>
              </a:rPr>
              <a:t>climate</a:t>
            </a:r>
            <a:r>
              <a:rPr lang="de-AT" sz="1200" kern="1200" dirty="0" smtClean="0">
                <a:solidFill>
                  <a:schemeClr val="tx1"/>
                </a:solidFill>
                <a:effectLst/>
                <a:latin typeface="+mn-lt"/>
                <a:ea typeface="+mn-ea"/>
                <a:cs typeface="+mn-cs"/>
              </a:rPr>
              <a:t> </a:t>
            </a:r>
            <a:r>
              <a:rPr lang="de-AT" sz="1200" kern="1200" dirty="0" err="1" smtClean="0">
                <a:solidFill>
                  <a:schemeClr val="tx1"/>
                </a:solidFill>
                <a:effectLst/>
                <a:latin typeface="+mn-lt"/>
                <a:ea typeface="+mn-ea"/>
                <a:cs typeface="+mn-cs"/>
              </a:rPr>
              <a:t>change</a:t>
            </a:r>
            <a:r>
              <a:rPr lang="de-AT" sz="1200" kern="1200" dirty="0" smtClean="0">
                <a:solidFill>
                  <a:schemeClr val="tx1"/>
                </a:solidFill>
                <a:effectLst/>
                <a:latin typeface="+mn-lt"/>
                <a:ea typeface="+mn-ea"/>
                <a:cs typeface="+mn-cs"/>
              </a:rPr>
              <a:t>“ einfordern und auch viele Verbündete in anderen Religionen. 2019 wurde in der </a:t>
            </a:r>
            <a:r>
              <a:rPr lang="de-AT" sz="1200" u="sng" kern="1200" dirty="0" smtClean="0">
                <a:solidFill>
                  <a:schemeClr val="tx1"/>
                </a:solidFill>
                <a:effectLst/>
                <a:latin typeface="+mn-lt"/>
                <a:ea typeface="+mn-ea"/>
                <a:cs typeface="+mn-cs"/>
                <a:hlinkClick r:id="rId6"/>
              </a:rPr>
              <a:t>Erklärung „</a:t>
            </a:r>
            <a:r>
              <a:rPr lang="de-AT" sz="1200" u="sng" kern="1200" dirty="0" err="1" smtClean="0">
                <a:solidFill>
                  <a:schemeClr val="tx1"/>
                </a:solidFill>
                <a:effectLst/>
                <a:latin typeface="+mn-lt"/>
                <a:ea typeface="+mn-ea"/>
                <a:cs typeface="+mn-cs"/>
                <a:hlinkClick r:id="rId6"/>
              </a:rPr>
              <a:t>Religions</a:t>
            </a:r>
            <a:r>
              <a:rPr lang="de-AT" sz="1200" u="sng" kern="1200" dirty="0" smtClean="0">
                <a:solidFill>
                  <a:schemeClr val="tx1"/>
                </a:solidFill>
                <a:effectLst/>
                <a:latin typeface="+mn-lt"/>
                <a:ea typeface="+mn-ea"/>
                <a:cs typeface="+mn-cs"/>
                <a:hlinkClick r:id="rId6"/>
              </a:rPr>
              <a:t> </a:t>
            </a:r>
            <a:r>
              <a:rPr lang="de-AT" sz="1200" u="sng" kern="1200" dirty="0" err="1" smtClean="0">
                <a:solidFill>
                  <a:schemeClr val="tx1"/>
                </a:solidFill>
                <a:effectLst/>
                <a:latin typeface="+mn-lt"/>
                <a:ea typeface="+mn-ea"/>
                <a:cs typeface="+mn-cs"/>
                <a:hlinkClick r:id="rId6"/>
              </a:rPr>
              <a:t>for</a:t>
            </a:r>
            <a:r>
              <a:rPr lang="de-AT" sz="1200" u="sng" kern="1200" dirty="0" smtClean="0">
                <a:solidFill>
                  <a:schemeClr val="tx1"/>
                </a:solidFill>
                <a:effectLst/>
                <a:latin typeface="+mn-lt"/>
                <a:ea typeface="+mn-ea"/>
                <a:cs typeface="+mn-cs"/>
                <a:hlinkClick r:id="rId6"/>
              </a:rPr>
              <a:t> Future“</a:t>
            </a:r>
            <a:r>
              <a:rPr lang="de-AT" sz="1200" kern="1200" dirty="0" smtClean="0">
                <a:solidFill>
                  <a:schemeClr val="tx1"/>
                </a:solidFill>
                <a:effectLst/>
                <a:latin typeface="+mn-lt"/>
                <a:ea typeface="+mn-ea"/>
                <a:cs typeface="+mn-cs"/>
              </a:rPr>
              <a:t> eingefordert.</a:t>
            </a:r>
            <a:r>
              <a:rPr lang="de-AT" sz="1200" kern="1200" baseline="0" dirty="0" smtClean="0">
                <a:solidFill>
                  <a:schemeClr val="tx1"/>
                </a:solidFill>
                <a:effectLst/>
                <a:latin typeface="+mn-lt"/>
                <a:ea typeface="+mn-ea"/>
                <a:cs typeface="+mn-cs"/>
              </a:rPr>
              <a:t> </a:t>
            </a:r>
            <a:br>
              <a:rPr lang="de-AT" sz="1200" kern="1200" baseline="0" dirty="0" smtClean="0">
                <a:solidFill>
                  <a:schemeClr val="tx1"/>
                </a:solidFill>
                <a:effectLst/>
                <a:latin typeface="+mn-lt"/>
                <a:ea typeface="+mn-ea"/>
                <a:cs typeface="+mn-cs"/>
              </a:rPr>
            </a:br>
            <a:r>
              <a:rPr lang="de-AT" sz="1200" kern="1200" baseline="0" dirty="0" smtClean="0">
                <a:solidFill>
                  <a:schemeClr val="tx1"/>
                </a:solidFill>
                <a:effectLst/>
                <a:latin typeface="+mn-lt"/>
                <a:ea typeface="+mn-ea"/>
                <a:cs typeface="+mn-cs"/>
              </a:rPr>
              <a:t/>
            </a:r>
            <a:br>
              <a:rPr lang="de-AT" sz="1200" kern="1200" baseline="0" dirty="0" smtClean="0">
                <a:solidFill>
                  <a:schemeClr val="tx1"/>
                </a:solidFill>
                <a:effectLst/>
                <a:latin typeface="+mn-lt"/>
                <a:ea typeface="+mn-ea"/>
                <a:cs typeface="+mn-cs"/>
              </a:rPr>
            </a:br>
            <a:r>
              <a:rPr lang="de-AT" sz="1200" b="1" kern="1200" dirty="0" smtClean="0">
                <a:solidFill>
                  <a:schemeClr val="tx1"/>
                </a:solidFill>
                <a:effectLst/>
                <a:latin typeface="+mn-lt"/>
                <a:ea typeface="+mn-ea"/>
                <a:cs typeface="+mn-cs"/>
              </a:rPr>
              <a:t>Ernährung: weniger Fleischkonsum, mehr regionale, biologische Landwirtschaft </a:t>
            </a:r>
            <a:endParaRPr lang="de-AT" sz="11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Der hohe Fleischkonsum ist der Haupttreiber, dass der Planet seine Grenzen bezüglich Süßwasserverfügbarkeit, Regenwaldabholzung, Artenvielfalt und Treibhausgasemissionen überschritten hat (WWF). 70 Prozent der weltweiten Agrarflächen werden für die Produktion von Fleisch genutzt. Bereits eine Reduktion des Fleischkonsums auf ein- bis zweimal pro Woche könnte knapp ein Drittel an Treibhausgasen einsparen.</a:t>
            </a:r>
            <a:endParaRPr lang="de-AT" sz="16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endParaRPr lang="de-AT" sz="18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Das heißt gesellschaftspolitisch: </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uns für einen </a:t>
            </a:r>
            <a:r>
              <a:rPr lang="de-AT" sz="1200" b="1" kern="1200" dirty="0" smtClean="0">
                <a:solidFill>
                  <a:schemeClr val="tx1"/>
                </a:solidFill>
                <a:effectLst/>
                <a:latin typeface="+mn-lt"/>
                <a:ea typeface="+mn-ea"/>
                <a:cs typeface="+mn-cs"/>
              </a:rPr>
              <a:t>Ausstieg aus der industriellen Fleischproduktion einsetzen.</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gesetzliche Maßnahmen gegen die Verschwendung von Lebensmitteln fordern.</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es massive Förderung und einen Aktionsplan für mehr pflanzenbasierte Ernährung braucht.</a:t>
            </a:r>
            <a:endParaRPr lang="de-AT" sz="18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dass wir uns für Förderung und Ausbau der Bio-Landwirtschaft stark machen.</a:t>
            </a:r>
            <a:endParaRPr lang="de-AT" sz="18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endParaRPr lang="de-AT" sz="2000" kern="1200" dirty="0" smtClean="0">
              <a:solidFill>
                <a:schemeClr val="tx1"/>
              </a:solidFill>
              <a:effectLst/>
              <a:latin typeface="+mn-lt"/>
              <a:ea typeface="+mn-ea"/>
              <a:cs typeface="+mn-cs"/>
            </a:endParaRPr>
          </a:p>
          <a:p>
            <a:pPr lvl="1"/>
            <a:r>
              <a:rPr lang="de-AT" sz="1200" b="1" kern="1200" dirty="0" smtClean="0">
                <a:solidFill>
                  <a:schemeClr val="tx1"/>
                </a:solidFill>
                <a:effectLst/>
                <a:latin typeface="+mn-lt"/>
                <a:ea typeface="+mn-ea"/>
                <a:cs typeface="+mn-cs"/>
              </a:rPr>
              <a:t>weniger Ressourcenverbrauch und Müll</a:t>
            </a:r>
            <a:endParaRPr lang="de-AT" sz="11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 „Recht auf Reparatur“ muss Waren haltbarer und reparierbar machen; Reparatur-Gutscheine und Reparatur-Netzwerke müssen ausgebaut werden.</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Wir fordern Maßnahmen zur Reduktion von Plastikverpackungen</a:t>
            </a:r>
            <a:endParaRPr lang="de-AT" sz="1600" kern="1200" dirty="0" smtClean="0">
              <a:solidFill>
                <a:schemeClr val="tx1"/>
              </a:solidFill>
              <a:effectLst/>
              <a:latin typeface="+mn-lt"/>
              <a:ea typeface="+mn-ea"/>
              <a:cs typeface="+mn-cs"/>
            </a:endParaRPr>
          </a:p>
          <a:p>
            <a:pPr lvl="0"/>
            <a:r>
              <a:rPr lang="de-AT" sz="1200" kern="1200" dirty="0" smtClean="0">
                <a:solidFill>
                  <a:schemeClr val="tx1"/>
                </a:solidFill>
                <a:effectLst/>
                <a:latin typeface="+mn-lt"/>
                <a:ea typeface="+mn-ea"/>
                <a:cs typeface="+mn-cs"/>
              </a:rPr>
              <a:t>Einsatz für eine rasche Energiewende:</a:t>
            </a:r>
            <a:r>
              <a:rPr lang="de-AT" sz="1200" b="1" kern="1200" dirty="0" smtClean="0">
                <a:solidFill>
                  <a:schemeClr val="tx1"/>
                </a:solidFill>
                <a:effectLst/>
                <a:latin typeface="+mn-lt"/>
                <a:ea typeface="+mn-ea"/>
                <a:cs typeface="+mn-cs"/>
              </a:rPr>
              <a:t> </a:t>
            </a:r>
            <a:r>
              <a:rPr lang="de-AT" sz="1200" kern="1200" dirty="0" smtClean="0">
                <a:solidFill>
                  <a:schemeClr val="tx1"/>
                </a:solidFill>
                <a:effectLst/>
                <a:latin typeface="+mn-lt"/>
                <a:ea typeface="+mn-ea"/>
                <a:cs typeface="+mn-cs"/>
              </a:rPr>
              <a:t> Energiebedarf senken, Energieeffizienz steigern, Verbleibenden Bedarf aus erneuerbaren Energien decken </a:t>
            </a:r>
            <a:endParaRPr lang="de-AT" sz="16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46</a:t>
            </a:fld>
            <a:endParaRPr lang="de-DE"/>
          </a:p>
        </p:txBody>
      </p:sp>
    </p:spTree>
    <p:extLst>
      <p:ext uri="{BB962C8B-B14F-4D97-AF65-F5344CB8AC3E}">
        <p14:creationId xmlns:p14="http://schemas.microsoft.com/office/powerpoint/2010/main" val="5422236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88900" lvl="1" indent="0">
              <a:buNone/>
            </a:pPr>
            <a:r>
              <a:rPr lang="de-AT" sz="8000" b="1" dirty="0" smtClean="0"/>
              <a:t>Der hohe Bodenverbrauch zählt zu unseren größten Umweltproblemen</a:t>
            </a:r>
            <a:endParaRPr lang="de-AT" sz="7000" dirty="0" smtClean="0"/>
          </a:p>
          <a:p>
            <a:pPr marL="0" indent="0">
              <a:buNone/>
            </a:pPr>
            <a:r>
              <a:rPr lang="de-AT" sz="3800" dirty="0" smtClean="0"/>
              <a:t>Es gibt in Österreich seit 2002 ein klares Ziel: maximal 2,5 Hektar Bodenverbrauch pro Tag (Dies steht </a:t>
            </a:r>
            <a:r>
              <a:rPr lang="de-AT" sz="3800" dirty="0" smtClean="0">
                <a:hlinkClick r:id="rId3"/>
              </a:rPr>
              <a:t>seit 2020 auch im Regierungsprogramm</a:t>
            </a:r>
            <a:r>
              <a:rPr lang="de-AT" sz="3800" dirty="0" smtClean="0"/>
              <a:t>). Derzeit werden 11,5 Hektar wertvollen Bodens pro Tag verbaut.</a:t>
            </a:r>
          </a:p>
          <a:p>
            <a:pPr marL="0" indent="0">
              <a:buNone/>
            </a:pPr>
            <a:endParaRPr lang="de-DE" sz="3800" dirty="0" smtClean="0"/>
          </a:p>
          <a:p>
            <a:pPr marL="0" indent="0">
              <a:buNone/>
            </a:pPr>
            <a:r>
              <a:rPr lang="de-AT" sz="3800" dirty="0" smtClean="0"/>
              <a:t>https://www.umweltbundesamt.at/umweltthemen/boden/flaecheninanspruchnahme</a:t>
            </a:r>
          </a:p>
          <a:p>
            <a:pPr marL="0" indent="0">
              <a:buNone/>
            </a:pPr>
            <a:r>
              <a:rPr lang="de-AT" sz="3800" dirty="0" smtClean="0"/>
              <a:t>https://www.hagel.at/bodenverbrauch/</a:t>
            </a:r>
          </a:p>
          <a:p>
            <a:pPr marL="0" indent="0">
              <a:buNone/>
            </a:pPr>
            <a:endParaRPr lang="de-AT" sz="3800" dirty="0" smtClean="0"/>
          </a:p>
          <a:p>
            <a:pPr marL="0" indent="0">
              <a:buNone/>
            </a:pPr>
            <a:endParaRPr lang="de-AT" sz="3800" dirty="0" smtClean="0"/>
          </a:p>
          <a:p>
            <a:endParaRPr lang="de-AT" sz="1200" kern="1200" dirty="0" smtClean="0">
              <a:solidFill>
                <a:schemeClr val="tx1"/>
              </a:solidFill>
              <a:effectLst/>
              <a:latin typeface="+mn-lt"/>
              <a:ea typeface="+mn-ea"/>
              <a:cs typeface="+mn-cs"/>
            </a:endParaRPr>
          </a:p>
        </p:txBody>
      </p:sp>
      <p:sp>
        <p:nvSpPr>
          <p:cNvPr id="4" name="Foliennummernplatzhalter 3"/>
          <p:cNvSpPr>
            <a:spLocks noGrp="1"/>
          </p:cNvSpPr>
          <p:nvPr>
            <p:ph type="sldNum" sz="quarter" idx="10"/>
          </p:nvPr>
        </p:nvSpPr>
        <p:spPr/>
        <p:txBody>
          <a:bodyPr/>
          <a:lstStyle/>
          <a:p>
            <a:fld id="{9BC55D6C-AA1E-4FD7-AEC3-D839066330D2}" type="slidenum">
              <a:rPr lang="de-DE" smtClean="0"/>
              <a:t>47</a:t>
            </a:fld>
            <a:endParaRPr lang="de-DE"/>
          </a:p>
        </p:txBody>
      </p:sp>
    </p:spTree>
    <p:extLst>
      <p:ext uri="{BB962C8B-B14F-4D97-AF65-F5344CB8AC3E}">
        <p14:creationId xmlns:p14="http://schemas.microsoft.com/office/powerpoint/2010/main" val="20287630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88900" lvl="1" indent="0">
              <a:buNone/>
            </a:pPr>
            <a:r>
              <a:rPr lang="de-AT" sz="6500" b="1" dirty="0" smtClean="0"/>
              <a:t>Zum hohen Bodenverbrauch ...  </a:t>
            </a:r>
            <a:r>
              <a:rPr lang="de-AT" dirty="0" smtClean="0"/>
              <a:t>wird keine politische Lösung  zwischen Bund und Gemeinden gefunden. Es entstehen nun immer mehr lokale Initiativen, die sich bei ganz konkreten Projekten gegen weitere Verbauung einsetzen. </a:t>
            </a:r>
          </a:p>
          <a:p>
            <a:pPr marL="88900" lvl="1" indent="0">
              <a:buNone/>
            </a:pPr>
            <a:endParaRPr lang="de-DE" b="1" dirty="0" smtClean="0"/>
          </a:p>
          <a:p>
            <a:pPr marL="88900" lvl="1" indent="0">
              <a:buNone/>
            </a:pPr>
            <a:r>
              <a:rPr lang="de-AT" dirty="0" smtClean="0"/>
              <a:t>https://vcoe.at/publikationen/infografiken/infografiken-mobilitaet-allgemein</a:t>
            </a:r>
          </a:p>
          <a:p>
            <a:pPr marL="0" indent="0">
              <a:buNone/>
            </a:pPr>
            <a:endParaRPr lang="de-DE" sz="3800" dirty="0" smtClean="0"/>
          </a:p>
          <a:p>
            <a:pPr marL="0" indent="0">
              <a:buNone/>
            </a:pPr>
            <a:r>
              <a:rPr lang="de-AT" sz="3800" dirty="0" smtClean="0"/>
              <a:t>https://www.umweltbundesamt.at/umweltthemen/boden/flaecheninanspruchnahme</a:t>
            </a:r>
          </a:p>
          <a:p>
            <a:pPr marL="0" indent="0">
              <a:buNone/>
            </a:pPr>
            <a:r>
              <a:rPr lang="de-AT" sz="3800" dirty="0" smtClean="0"/>
              <a:t>https://www.hagel.at/bodenverbrauch/</a:t>
            </a:r>
          </a:p>
          <a:p>
            <a:pPr marL="0" indent="0">
              <a:buNone/>
            </a:pPr>
            <a:r>
              <a:rPr lang="de-DE" sz="3800" dirty="0" smtClean="0"/>
              <a:t>https://www.bodenverbrauch.org/</a:t>
            </a:r>
            <a:endParaRPr lang="de-AT" b="1" dirty="0"/>
          </a:p>
        </p:txBody>
      </p:sp>
      <p:sp>
        <p:nvSpPr>
          <p:cNvPr id="4" name="Foliennummernplatzhalter 3"/>
          <p:cNvSpPr>
            <a:spLocks noGrp="1"/>
          </p:cNvSpPr>
          <p:nvPr>
            <p:ph type="sldNum" sz="quarter" idx="10"/>
          </p:nvPr>
        </p:nvSpPr>
        <p:spPr/>
        <p:txBody>
          <a:bodyPr/>
          <a:lstStyle/>
          <a:p>
            <a:fld id="{9BC55D6C-AA1E-4FD7-AEC3-D839066330D2}" type="slidenum">
              <a:rPr lang="de-DE" smtClean="0"/>
              <a:t>48</a:t>
            </a:fld>
            <a:endParaRPr lang="de-DE"/>
          </a:p>
        </p:txBody>
      </p:sp>
    </p:spTree>
    <p:extLst>
      <p:ext uri="{BB962C8B-B14F-4D97-AF65-F5344CB8AC3E}">
        <p14:creationId xmlns:p14="http://schemas.microsoft.com/office/powerpoint/2010/main" val="15929915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smtClean="0">
                <a:hlinkClick r:id="rId3"/>
              </a:rPr>
              <a:t>Zitat aus</a:t>
            </a:r>
            <a:r>
              <a:rPr lang="de-AT" baseline="0" dirty="0" smtClean="0">
                <a:hlinkClick r:id="rId3"/>
              </a:rPr>
              <a:t> </a:t>
            </a:r>
            <a:r>
              <a:rPr lang="de-AT" dirty="0" smtClean="0">
                <a:hlinkClick r:id="rId3"/>
              </a:rPr>
              <a:t>KAO__</a:t>
            </a:r>
            <a:r>
              <a:rPr lang="de-AT" dirty="0" err="1" smtClean="0">
                <a:hlinkClick r:id="rId3"/>
              </a:rPr>
              <a:t>Dossier_Mitweltgerechtigkeit_web_pdf</a:t>
            </a:r>
            <a:r>
              <a:rPr lang="de-AT" dirty="0" smtClean="0">
                <a:hlinkClick r:id="rId3"/>
              </a:rPr>
              <a:t> (kaoe.at)</a:t>
            </a:r>
            <a:endParaRPr lang="de-AT" sz="1200" u="sng" kern="1200" dirty="0" smtClean="0">
              <a:solidFill>
                <a:schemeClr val="tx1"/>
              </a:solidFill>
              <a:effectLst/>
              <a:latin typeface="+mn-lt"/>
              <a:ea typeface="+mn-ea"/>
              <a:cs typeface="+mn-cs"/>
              <a:hlinkClick r:id="rId4"/>
            </a:endParaRPr>
          </a:p>
          <a:p>
            <a:r>
              <a:rPr lang="de-AT" sz="1200" kern="1200" dirty="0" smtClean="0">
                <a:solidFill>
                  <a:schemeClr val="tx1"/>
                </a:solidFill>
                <a:effectLst/>
                <a:latin typeface="+mn-lt"/>
                <a:ea typeface="+mn-ea"/>
                <a:cs typeface="+mn-cs"/>
              </a:rPr>
              <a:t>Tonnenschwere Autos, die nur eine Person transportieren haben eine extrem schlechte Energieeffizienz und verbrauchen zu viele Rohstoffe. In Frankreich muss bei Autowerbung bereits verpflichtend auf umweltfreundlichere Alternativen hingewiesen werden. Ab 2028 wird für besonders umweltverschmutzende Autos, darunter viele SUV Werbung verboten. </a:t>
            </a:r>
          </a:p>
          <a:p>
            <a:r>
              <a:rPr lang="de-AT" sz="1200" u="sng" kern="1200" dirty="0" smtClean="0">
                <a:solidFill>
                  <a:schemeClr val="tx1"/>
                </a:solidFill>
                <a:effectLst/>
                <a:latin typeface="+mn-lt"/>
                <a:ea typeface="+mn-ea"/>
                <a:cs typeface="+mn-cs"/>
                <a:hlinkClick r:id="rId5"/>
              </a:rPr>
              <a:t>https://www.zeit.de/mobilitaet/2021-12/frankreich-auto-reklame-umweltfreundliche-alternativen</a:t>
            </a:r>
            <a:endParaRPr lang="de-AT" sz="1200" kern="1200" dirty="0" smtClean="0">
              <a:solidFill>
                <a:schemeClr val="tx1"/>
              </a:solidFill>
              <a:effectLst/>
              <a:latin typeface="+mn-lt"/>
              <a:ea typeface="+mn-ea"/>
              <a:cs typeface="+mn-cs"/>
            </a:endParaRPr>
          </a:p>
          <a:p>
            <a:r>
              <a:rPr lang="de-AT" sz="1200" u="sng" kern="1200" dirty="0" smtClean="0">
                <a:solidFill>
                  <a:schemeClr val="tx1"/>
                </a:solidFill>
                <a:effectLst/>
                <a:latin typeface="+mn-lt"/>
                <a:ea typeface="+mn-ea"/>
                <a:cs typeface="+mn-cs"/>
                <a:hlinkClick r:id="rId4"/>
              </a:rPr>
              <a:t>Studie-Weniger-Autos-mehr-globale-Gerechtigkeit.pdf (misereor.de)</a:t>
            </a:r>
            <a:endParaRPr lang="de-AT" sz="1200" u="sng" kern="1200" dirty="0" smtClean="0">
              <a:solidFill>
                <a:schemeClr val="tx1"/>
              </a:solidFill>
              <a:effectLst/>
              <a:latin typeface="+mn-lt"/>
              <a:ea typeface="+mn-ea"/>
              <a:cs typeface="+mn-cs"/>
            </a:endParaRPr>
          </a:p>
          <a:p>
            <a:r>
              <a:rPr lang="de-AT" dirty="0" smtClean="0">
                <a:hlinkClick r:id="rId6"/>
              </a:rPr>
              <a:t>Wie viele Ressourcen werden bei der Pkw–Produktion verbraucht? - Mobilität mit Zukunft (vcoe.at)</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endParaRPr lang="de-AT" dirty="0" smtClean="0"/>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49</a:t>
            </a:fld>
            <a:endParaRPr lang="de-DE"/>
          </a:p>
        </p:txBody>
      </p:sp>
    </p:spTree>
    <p:extLst>
      <p:ext uri="{BB962C8B-B14F-4D97-AF65-F5344CB8AC3E}">
        <p14:creationId xmlns:p14="http://schemas.microsoft.com/office/powerpoint/2010/main" val="42428638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smtClean="0">
                <a:hlinkClick r:id="rId3"/>
              </a:rPr>
              <a:t>Zitat aus</a:t>
            </a:r>
            <a:r>
              <a:rPr lang="de-AT" baseline="0" dirty="0" smtClean="0">
                <a:hlinkClick r:id="rId3"/>
              </a:rPr>
              <a:t> </a:t>
            </a:r>
            <a:r>
              <a:rPr lang="de-AT" dirty="0" smtClean="0">
                <a:hlinkClick r:id="rId3"/>
              </a:rPr>
              <a:t>KAO__</a:t>
            </a:r>
            <a:r>
              <a:rPr lang="de-AT" dirty="0" err="1" smtClean="0">
                <a:hlinkClick r:id="rId3"/>
              </a:rPr>
              <a:t>Dossier_Mitweltgerechtigkeit_web_pdf</a:t>
            </a:r>
            <a:r>
              <a:rPr lang="de-AT" dirty="0" smtClean="0">
                <a:hlinkClick r:id="rId3"/>
              </a:rPr>
              <a:t> (kaoe.at)</a:t>
            </a:r>
            <a:endParaRPr lang="de-AT" sz="1200" u="sng" kern="1200" dirty="0" smtClean="0">
              <a:solidFill>
                <a:schemeClr val="tx1"/>
              </a:solidFill>
              <a:effectLst/>
              <a:latin typeface="+mn-lt"/>
              <a:ea typeface="+mn-ea"/>
              <a:cs typeface="+mn-cs"/>
              <a:hlinkClick r:id="rId4"/>
            </a:endParaRPr>
          </a:p>
          <a:p>
            <a:r>
              <a:rPr lang="de-AT" sz="1200" kern="1200" dirty="0" smtClean="0">
                <a:solidFill>
                  <a:schemeClr val="tx1"/>
                </a:solidFill>
                <a:effectLst/>
                <a:latin typeface="+mn-lt"/>
                <a:ea typeface="+mn-ea"/>
                <a:cs typeface="+mn-cs"/>
              </a:rPr>
              <a:t>Tonnenschwere Autos, die nur eine Person transportieren haben eine extrem schlechte Energieeffizienz und verbrauchen zu viele Rohstoffe. In Frankreich muss bei Autowerbung bereits verpflichtend auf umweltfreundlichere Alternativen hingewiesen werden. Ab 2028 wird für besonders umweltverschmutzende Autos, darunter viele SUV Werbung verboten. </a:t>
            </a:r>
          </a:p>
          <a:p>
            <a:r>
              <a:rPr lang="de-AT" sz="1200" u="sng" kern="1200" dirty="0" smtClean="0">
                <a:solidFill>
                  <a:schemeClr val="tx1"/>
                </a:solidFill>
                <a:effectLst/>
                <a:latin typeface="+mn-lt"/>
                <a:ea typeface="+mn-ea"/>
                <a:cs typeface="+mn-cs"/>
                <a:hlinkClick r:id="rId5"/>
              </a:rPr>
              <a:t>https://www.zeit.de/mobilitaet/2021-12/frankreich-auto-reklame-umweltfreundliche-alternativen</a:t>
            </a:r>
            <a:endParaRPr lang="de-AT" sz="1200" kern="1200" dirty="0" smtClean="0">
              <a:solidFill>
                <a:schemeClr val="tx1"/>
              </a:solidFill>
              <a:effectLst/>
              <a:latin typeface="+mn-lt"/>
              <a:ea typeface="+mn-ea"/>
              <a:cs typeface="+mn-cs"/>
            </a:endParaRPr>
          </a:p>
          <a:p>
            <a:r>
              <a:rPr lang="de-AT" sz="1200" kern="1200" dirty="0" smtClean="0">
                <a:solidFill>
                  <a:schemeClr val="tx1"/>
                </a:solidFill>
                <a:effectLst/>
                <a:latin typeface="+mn-lt"/>
                <a:ea typeface="+mn-ea"/>
                <a:cs typeface="+mn-cs"/>
              </a:rPr>
              <a:t> </a:t>
            </a:r>
          </a:p>
          <a:p>
            <a:r>
              <a:rPr lang="de-AT" sz="1200" u="sng" kern="1200" dirty="0" smtClean="0">
                <a:solidFill>
                  <a:schemeClr val="tx1"/>
                </a:solidFill>
                <a:effectLst/>
                <a:latin typeface="+mn-lt"/>
                <a:ea typeface="+mn-ea"/>
                <a:cs typeface="+mn-cs"/>
                <a:hlinkClick r:id="rId4"/>
              </a:rPr>
              <a:t>Studie-Weniger-Autos-mehr-globale-Gerechtigkeit.pdf (misereor.de)</a:t>
            </a:r>
            <a:endParaRPr lang="de-AT" sz="1200" u="sng" kern="1200" dirty="0" smtClean="0">
              <a:solidFill>
                <a:schemeClr val="tx1"/>
              </a:solidFill>
              <a:effectLst/>
              <a:latin typeface="+mn-lt"/>
              <a:ea typeface="+mn-ea"/>
              <a:cs typeface="+mn-cs"/>
            </a:endParaRPr>
          </a:p>
          <a:p>
            <a:r>
              <a:rPr lang="de-AT" dirty="0" smtClean="0">
                <a:hlinkClick r:id="rId6"/>
              </a:rPr>
              <a:t>Wie viele Ressourcen werden bei der Pkw–Produktion verbraucht? - Mobilität mit Zukunft (vcoe.at)</a:t>
            </a:r>
            <a:endParaRPr lang="de-AT" sz="1200" kern="1200" dirty="0" smtClean="0">
              <a:solidFill>
                <a:schemeClr val="tx1"/>
              </a:solidFill>
              <a:effectLst/>
              <a:latin typeface="+mn-lt"/>
              <a:ea typeface="+mn-ea"/>
              <a:cs typeface="+mn-cs"/>
            </a:endParaRPr>
          </a:p>
          <a:p>
            <a:endParaRPr lang="de-AT" dirty="0" smtClean="0"/>
          </a:p>
          <a:p>
            <a:endParaRPr lang="de-AT" dirty="0"/>
          </a:p>
        </p:txBody>
      </p:sp>
      <p:sp>
        <p:nvSpPr>
          <p:cNvPr id="4" name="Foliennummernplatzhalter 3"/>
          <p:cNvSpPr>
            <a:spLocks noGrp="1"/>
          </p:cNvSpPr>
          <p:nvPr>
            <p:ph type="sldNum" sz="quarter" idx="10"/>
          </p:nvPr>
        </p:nvSpPr>
        <p:spPr/>
        <p:txBody>
          <a:bodyPr/>
          <a:lstStyle/>
          <a:p>
            <a:fld id="{9BC55D6C-AA1E-4FD7-AEC3-D839066330D2}" type="slidenum">
              <a:rPr lang="de-DE" smtClean="0"/>
              <a:t>50</a:t>
            </a:fld>
            <a:endParaRPr lang="de-DE"/>
          </a:p>
        </p:txBody>
      </p:sp>
    </p:spTree>
    <p:extLst>
      <p:ext uri="{BB962C8B-B14F-4D97-AF65-F5344CB8AC3E}">
        <p14:creationId xmlns:p14="http://schemas.microsoft.com/office/powerpoint/2010/main" val="724121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400" y="2130427"/>
            <a:ext cx="10363200" cy="1470025"/>
          </a:xfrm>
        </p:spPr>
        <p:txBody>
          <a:bodyPr/>
          <a:lstStyle/>
          <a:p>
            <a:r>
              <a:rPr lang="de-DE"/>
              <a:t>Titelmasterformat durch Klicken bearbeiten</a:t>
            </a:r>
          </a:p>
        </p:txBody>
      </p:sp>
      <p:sp>
        <p:nvSpPr>
          <p:cNvPr id="3" name="Untertitel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fld id="{38258BE0-7863-4D1A-9D85-2541B23875EB}" type="datetimeFigureOut">
              <a:rPr lang="de-DE" smtClean="0"/>
              <a:t>01.06.2023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1490812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8258BE0-7863-4D1A-9D85-2541B23875EB}" type="datetimeFigureOut">
              <a:rPr lang="de-DE" smtClean="0"/>
              <a:t>01.06.2023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1600250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2"/>
            <a:ext cx="103632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38258BE0-7863-4D1A-9D85-2541B23875EB}" type="datetimeFigureOut">
              <a:rPr lang="de-DE" smtClean="0"/>
              <a:t>01.06.2023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32617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609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97600" y="1600202"/>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38258BE0-7863-4D1A-9D85-2541B23875EB}" type="datetimeFigureOut">
              <a:rPr lang="de-DE" smtClean="0"/>
              <a:t>01.06.2023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3536736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93370"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38258BE0-7863-4D1A-9D85-2541B23875EB}" type="datetimeFigureOut">
              <a:rPr lang="de-DE" smtClean="0"/>
              <a:t>01.06.2023</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1738349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fld id="{38258BE0-7863-4D1A-9D85-2541B23875EB}" type="datetimeFigureOut">
              <a:rPr lang="de-DE" smtClean="0"/>
              <a:t>01.06.2023</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2622448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38258BE0-7863-4D1A-9D85-2541B23875EB}" type="datetimeFigureOut">
              <a:rPr lang="de-DE" smtClean="0"/>
              <a:t>01.06.2023</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3237592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3" y="273050"/>
            <a:ext cx="4011084" cy="1162051"/>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38258BE0-7863-4D1A-9D85-2541B23875EB}" type="datetimeFigureOut">
              <a:rPr lang="de-DE" smtClean="0"/>
              <a:t>01.06.2023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3687620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2389717" y="4800601"/>
            <a:ext cx="7315200" cy="566739"/>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2389717" y="5367339"/>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5" name="Datumsplatzhalter 4"/>
          <p:cNvSpPr>
            <a:spLocks noGrp="1"/>
          </p:cNvSpPr>
          <p:nvPr>
            <p:ph type="dt" sz="half" idx="10"/>
          </p:nvPr>
        </p:nvSpPr>
        <p:spPr/>
        <p:txBody>
          <a:bodyPr/>
          <a:lstStyle/>
          <a:p>
            <a:fld id="{38258BE0-7863-4D1A-9D85-2541B23875EB}" type="datetimeFigureOut">
              <a:rPr lang="de-DE" smtClean="0"/>
              <a:t>01.06.2023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383494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8258BE0-7863-4D1A-9D85-2541B23875EB}" type="datetimeFigureOut">
              <a:rPr lang="de-DE" smtClean="0"/>
              <a:t>01.06.2023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708446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839200" y="274640"/>
            <a:ext cx="2743200"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609600" y="274640"/>
            <a:ext cx="8026400" cy="5851525"/>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38258BE0-7863-4D1A-9D85-2541B23875EB}" type="datetimeFigureOut">
              <a:rPr lang="de-DE" smtClean="0"/>
              <a:t>01.06.2023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3B86090-6E85-46C7-8296-3758F2D3A92D}" type="slidenum">
              <a:rPr lang="de-DE" smtClean="0"/>
              <a:t>‹Nr.›</a:t>
            </a:fld>
            <a:endParaRPr lang="de-DE"/>
          </a:p>
        </p:txBody>
      </p:sp>
    </p:spTree>
    <p:extLst>
      <p:ext uri="{BB962C8B-B14F-4D97-AF65-F5344CB8AC3E}">
        <p14:creationId xmlns:p14="http://schemas.microsoft.com/office/powerpoint/2010/main" val="1478025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609600" y="274637"/>
            <a:ext cx="10972800" cy="1143000"/>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609600" y="1600202"/>
            <a:ext cx="109728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258BE0-7863-4D1A-9D85-2541B23875EB}" type="datetimeFigureOut">
              <a:rPr lang="de-DE" smtClean="0"/>
              <a:t>01.06.2023</a:t>
            </a:fld>
            <a:endParaRPr lang="de-DE"/>
          </a:p>
        </p:txBody>
      </p:sp>
      <p:sp>
        <p:nvSpPr>
          <p:cNvPr id="5" name="Fußzeilenplatzhalter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B86090-6E85-46C7-8296-3758F2D3A92D}" type="slidenum">
              <a:rPr lang="de-DE" smtClean="0"/>
              <a:t>‹Nr.›</a:t>
            </a:fld>
            <a:endParaRPr lang="de-DE"/>
          </a:p>
        </p:txBody>
      </p:sp>
    </p:spTree>
    <p:extLst>
      <p:ext uri="{BB962C8B-B14F-4D97-AF65-F5344CB8AC3E}">
        <p14:creationId xmlns:p14="http://schemas.microsoft.com/office/powerpoint/2010/main" val="2553424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kaoe.at/dl/knqNJmoJklKkJqx4KJKJmMJKlNLk/KAO__Dossier_Mitweltgerechtigkeit_web_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www.fairwandeln.at/" TargetMode="External"/><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herder.de/religion-spiritualitaet/shop/p3/49188-laudato-si-ebook-epub/" TargetMode="External"/><Relationship Id="rId7" Type="http://schemas.openxmlformats.org/officeDocument/2006/relationships/hyperlink" Target="Laudato-Si-Ausfuehrungen-zur-Enzyklika-von-Papst-Franziskus-Karin-Petter-Trausnitz.pdf%20(fcg.at)"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hyperlink" Target="https://www.kab.de/fileadmin/user_upload/kab_de/Fotos/Themen/kirche/KAB_Lesehilfe_laudato_si_Online_Version.pdf" TargetMode="Externa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kaoe.at/dl/knqNJmoJklKkJqx4KJKJmMJKlNLk/KAO__Dossier_Mitweltgerechtigkeit_web_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hyperlink" Target="https://orf.at/stories/3263842/" TargetMode="External"/><Relationship Id="rId7" Type="http://schemas.openxmlformats.org/officeDocument/2006/relationships/comments" Target="../comments/comment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nationalgeographic.de/wissenschaft/2019/10/massenaussterben-ein-widerkehrendes-phaenomen" TargetMode="External"/><Relationship Id="rId5" Type="http://schemas.openxmlformats.org/officeDocument/2006/relationships/image" Target="../media/image9.png"/><Relationship Id="rId4" Type="http://schemas.openxmlformats.org/officeDocument/2006/relationships/hyperlink" Target="https://www.duh.de/projekte/planetare-grenze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vcoe.at/themen/klimavertraegliche-mobilitae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www.oesterreich.gv.at/themen/bauen_wohnen_und_umwelt/klimaschutz/1/Seite.1000310.html" TargetMode="Externa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hyperlink" Target="https://science.apa.at/mehrzumthema/treibhausgase-mengen-und-trends-in-oesterreich/"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hyperlink" Target="https://www.schoepfung.at/site/home/petition/petition/1.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3" Type="http://schemas.openxmlformats.org/officeDocument/2006/relationships/hyperlink" Target="https://www.kaoe.at/artikel/138786/wiener-stadtstrasse-ziviler-ungehorsam-ist-notwendi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hyperlink" Target="https://www.vaticannews.va/de/kirche/news/2023-02/oesterreich-kardinal-schoenborn-versteht-klima-kleber.html"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science.apa.at/mehrzumthema/treibhausgase-mengen-und-trends-in-oesterreich/"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hyperlink" Target="https://www.tempolimit-jetzt.at/initiatorinnen/"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hyperlink" Target="http://www.verkehrswende.at/tempo-senk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hyperlink" Target="http://www.verkehrswende.at/tempo-senken/"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verkehrswende.at/tempo-senken/"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vcoe.at/presse/presseaussendungen/detail/vcoe-in-vielen-laendern-europas-niedrigere-tempolimits-aber-hoehere-strafen-fuer-schnellfahren"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verkehrswende.at/tempo-senken/"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hyperlink" Target="https://vcoe.at/presse/presseaussendungen/detail/vcoe-in-vielen-laendern-europas-niedrigere-tempolimits-aber-hoehere-strafen-fuer-schnellfahren"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hyperlink" Target="http://www.verkehrswende.at/tempo-senken/" TargetMode="Externa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hyperlink" Target="https://www.misereor.de/mitmachen/ausstellungen/karikaturenausstellung" TargetMode="External"/><Relationship Id="rId7" Type="http://schemas.openxmlformats.org/officeDocument/2006/relationships/hyperlink" Target="http://www.verkehrswende.at/tempo-senken/"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hyperlink" Target="https://de.30kmh.eu/" TargetMode="Externa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hyperlink" Target="https://vcoe.at/tempo30" TargetMode="External"/><Relationship Id="rId7"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hyperlink" Target="http://www.verkehrswende.at/tempo-senken/" TargetMode="Externa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hyperlink" Target="http://www.verkehrswende.at/tempo-senken/"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8.png"/><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hyperlink" Target="https://vcoe.at/publikationen/magazin/detail/vcoe-magazin-2023-01-tempo-30-eine-massnahme-mit-vielfachen-vorteilen"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hyperlink" Target="https://www.misereor.de/fileadmin/publikationen/Studie-Weniger-Autos-mehr-globale-Gerechtigkeit.pdf"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hyperlink" Target="https://www.misereor.de/fileadmin/publikationen/Studie-Weniger-Autos-mehr-globale-Gerechtigkeit.pdf"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hyperlink" Target="https://vcoe.at/service/fragen-und-antworten/wie-viele-ressourcen-werden-bei-der-pkw-produktion-verbraucht" TargetMode="External"/><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hyperlink" Target="https://www.wienerstadtwerke.at/etaxi-wien" TargetMode="External"/><Relationship Id="rId7" Type="http://schemas.openxmlformats.org/officeDocument/2006/relationships/image" Target="../media/image35.jp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hyperlink" Target="https://ummadum.com/at/" TargetMode="Externa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3" Type="http://schemas.openxmlformats.org/officeDocument/2006/relationships/hyperlink" Target="https://vcoe.at/files/vcoe/uploads/News/VCOe-Factsheets/2021/2021-05%20Radschnellverbindungen%20als%20Investition%20in%20die%20Zukunft/VC%C3%96-Factsheet%20Radschnellverbindungen%20als%20Investition%20in%20die%20Zukunft.pdf"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hyperlink" Target="https://www.lebenswertes-waldviertel.at/wp-content/uploads/2019/08/VC%C3%96-Factsheet-Wirtschaft-beleben-durch-nachhaltige-Mobilit%C3%A4t.pdf" TargetMode="External"/><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hyperlink" Target="https://www.kaoe.at/artikel/138786/wiener-stadtstrasse-ziviler-ungehorsam-ist-notwendig"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hyperlink" Target="https://www.kab.de/fileadmin/user_upload/kab_de/Fotos/Themen/kirche/KAB_Lesehilfe_laudato_si_Online_Version.pdf" TargetMode="External"/><Relationship Id="rId4" Type="http://schemas.openxmlformats.org/officeDocument/2006/relationships/image" Target="../media/image39.jpeg"/></Relationships>
</file>

<file path=ppt/slides/_rels/slide2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www.kaoe.at/artikel/138786/wiener-stadtstrasse-ziviler-ungehorsam-ist-notwendig" TargetMode="External"/><Relationship Id="rId7" Type="http://schemas.openxmlformats.org/officeDocument/2006/relationships/hyperlink" Target="https://vcoe.at/presse/presseaussendungen/detail/vcoe-autobahnnetz-seit-2000-deutlich-groesser-geworden-schienen-netz-ist-geschrumpft"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hyperlink" Target="https://www.kab.de/fileadmin/user_upload/kab_de/Fotos/Themen/kirche/KAB_Lesehilfe_laudato_si_Online_Version.pdf" TargetMode="External"/><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hyperlink" Target="https://www.schoepfung.at/site/home/petition/petition/1.html" TargetMode="External"/><Relationship Id="rId7" Type="http://schemas.openxmlformats.org/officeDocument/2006/relationships/hyperlink" Target="https://www.kaoe.at/artikel/138786/wiener-stadtstrasse-ziviler-ungehorsam-ist-notwendi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hyperlink" Target="http://www.fairwandeln.at/klimakonferenzen" TargetMode="Externa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hyperlink" Target="http://www.fairwandeln.at/klimakonferenzen" TargetMode="External"/><Relationship Id="rId7" Type="http://schemas.openxmlformats.org/officeDocument/2006/relationships/image" Target="../media/image48.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tiff"/><Relationship Id="rId10" Type="http://schemas.openxmlformats.org/officeDocument/2006/relationships/image" Target="../media/image51.jpeg"/><Relationship Id="rId4" Type="http://schemas.openxmlformats.org/officeDocument/2006/relationships/image" Target="../media/image45.jpeg"/><Relationship Id="rId9" Type="http://schemas.openxmlformats.org/officeDocument/2006/relationships/image" Target="../media/image50.jpeg"/></Relationships>
</file>

<file path=ppt/slides/_rels/slide30.xml.rels><?xml version="1.0" encoding="UTF-8" standalone="yes"?>
<Relationships xmlns="http://schemas.openxmlformats.org/package/2006/relationships"><Relationship Id="rId3" Type="http://schemas.openxmlformats.org/officeDocument/2006/relationships/hyperlink" Target="https://docs.google.com/forms/d/e/1FAIpQLSfkJTpgvtRJc0OPzOFAuvMxYV-4z0KGO6gsOYTW5DxT3wldWw/formResponse"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hyperlink" Target="http://www.fairwandeln.at/klimakonferenzen"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hyperlink" Target="http://www.autofasten.at/" TargetMode="External"/><Relationship Id="rId4" Type="http://schemas.openxmlformats.org/officeDocument/2006/relationships/image" Target="../media/image53.jpe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3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hyperlink" Target="http://www.fairwandeln.at/" TargetMode="External"/><Relationship Id="rId5" Type="http://schemas.openxmlformats.org/officeDocument/2006/relationships/image" Target="../media/image59.PNG"/><Relationship Id="rId4" Type="http://schemas.openxmlformats.org/officeDocument/2006/relationships/image" Target="../media/image58.jpeg"/></Relationships>
</file>

<file path=ppt/slides/_rels/slide34.xml.rels><?xml version="1.0" encoding="UTF-8" standalone="yes"?>
<Relationships xmlns="http://schemas.openxmlformats.org/package/2006/relationships"><Relationship Id="rId3" Type="http://schemas.openxmlformats.org/officeDocument/2006/relationships/hyperlink" Target="https://www.bibelwerk.de/fileadmin/sonntagslesung/c_osterzeit.7_l2_offb.22.pdf" TargetMode="External"/><Relationship Id="rId7" Type="http://schemas.openxmlformats.org/officeDocument/2006/relationships/image" Target="../media/image62.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hyperlink" Target="http://www.fairwandeln.at/klimakonferenzen"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36.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65.png"/><Relationship Id="rId4" Type="http://schemas.openxmlformats.org/officeDocument/2006/relationships/image" Target="../media/image64.png"/></Relationships>
</file>

<file path=ppt/slides/_rels/slide37.xml.rels><?xml version="1.0" encoding="UTF-8" standalone="yes"?>
<Relationships xmlns="http://schemas.openxmlformats.org/package/2006/relationships"><Relationship Id="rId8" Type="http://schemas.openxmlformats.org/officeDocument/2006/relationships/hyperlink" Target="http://www.fairwandeln.at/klimakonferenzen" TargetMode="External"/><Relationship Id="rId3" Type="http://schemas.openxmlformats.org/officeDocument/2006/relationships/hyperlink" Target="https://www.meinekirchenzeitung.at/wien-noe-ost-der-sonntag/c-pfarrleben/nachhaltige-genussboerse_a8246" TargetMode="External"/><Relationship Id="rId7" Type="http://schemas.openxmlformats.org/officeDocument/2006/relationships/image" Target="../media/image67.jpe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hyperlink" Target="https://ortedes.respekt.net/projekte/details/project/45/" TargetMode="External"/><Relationship Id="rId11" Type="http://schemas.microsoft.com/office/2007/relationships/hdphoto" Target="../media/hdphoto4.wdp"/><Relationship Id="rId5" Type="http://schemas.microsoft.com/office/2007/relationships/hdphoto" Target="../media/hdphoto3.wdp"/><Relationship Id="rId10" Type="http://schemas.openxmlformats.org/officeDocument/2006/relationships/image" Target="../media/image69.png"/><Relationship Id="rId4" Type="http://schemas.openxmlformats.org/officeDocument/2006/relationships/image" Target="../media/image66.png"/><Relationship Id="rId9" Type="http://schemas.openxmlformats.org/officeDocument/2006/relationships/image" Target="../media/image68.jpeg"/></Relationships>
</file>

<file path=ppt/slides/_rels/slide38.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71.png"/><Relationship Id="rId5" Type="http://schemas.microsoft.com/office/2007/relationships/hdphoto" Target="../media/hdphoto5.wdp"/><Relationship Id="rId4" Type="http://schemas.openxmlformats.org/officeDocument/2006/relationships/image" Target="../media/image70.png"/></Relationships>
</file>

<file path=ppt/slides/_rels/slide39.xml.rels><?xml version="1.0" encoding="UTF-8" standalone="yes"?>
<Relationships xmlns="http://schemas.openxmlformats.org/package/2006/relationships"><Relationship Id="rId8" Type="http://schemas.openxmlformats.org/officeDocument/2006/relationships/image" Target="../media/image77.jpeg"/><Relationship Id="rId13" Type="http://schemas.openxmlformats.org/officeDocument/2006/relationships/image" Target="../media/image80.png"/><Relationship Id="rId18" Type="http://schemas.openxmlformats.org/officeDocument/2006/relationships/image" Target="../media/image85.jpeg"/><Relationship Id="rId26" Type="http://schemas.openxmlformats.org/officeDocument/2006/relationships/image" Target="../media/image91.jpeg"/><Relationship Id="rId3" Type="http://schemas.openxmlformats.org/officeDocument/2006/relationships/notesSlide" Target="../notesSlides/notesSlide39.xml"/><Relationship Id="rId21" Type="http://schemas.openxmlformats.org/officeDocument/2006/relationships/image" Target="../media/image88.jpeg"/><Relationship Id="rId7" Type="http://schemas.openxmlformats.org/officeDocument/2006/relationships/image" Target="../media/image76.jpeg"/><Relationship Id="rId12" Type="http://schemas.openxmlformats.org/officeDocument/2006/relationships/image" Target="../media/image72.emf"/><Relationship Id="rId17" Type="http://schemas.openxmlformats.org/officeDocument/2006/relationships/image" Target="../media/image84.jpeg"/><Relationship Id="rId25" Type="http://schemas.openxmlformats.org/officeDocument/2006/relationships/hyperlink" Target="http://www.fairwandeln.at/klimakonferenzen" TargetMode="External"/><Relationship Id="rId2" Type="http://schemas.openxmlformats.org/officeDocument/2006/relationships/slideLayout" Target="../slideLayouts/slideLayout2.xml"/><Relationship Id="rId16" Type="http://schemas.openxmlformats.org/officeDocument/2006/relationships/image" Target="../media/image83.jpeg"/><Relationship Id="rId20" Type="http://schemas.openxmlformats.org/officeDocument/2006/relationships/image" Target="../media/image87.jpeg"/><Relationship Id="rId1" Type="http://schemas.openxmlformats.org/officeDocument/2006/relationships/vmlDrawing" Target="../drawings/vmlDrawing1.vml"/><Relationship Id="rId6" Type="http://schemas.openxmlformats.org/officeDocument/2006/relationships/image" Target="../media/image75.jpeg"/><Relationship Id="rId11" Type="http://schemas.openxmlformats.org/officeDocument/2006/relationships/oleObject" Target="../embeddings/oleObject1.bin"/><Relationship Id="rId24" Type="http://schemas.openxmlformats.org/officeDocument/2006/relationships/image" Target="../media/image90.jpeg"/><Relationship Id="rId5" Type="http://schemas.openxmlformats.org/officeDocument/2006/relationships/image" Target="../media/image74.jpeg"/><Relationship Id="rId15" Type="http://schemas.openxmlformats.org/officeDocument/2006/relationships/image" Target="../media/image82.jpeg"/><Relationship Id="rId23" Type="http://schemas.openxmlformats.org/officeDocument/2006/relationships/image" Target="../media/image50.jpeg"/><Relationship Id="rId10" Type="http://schemas.openxmlformats.org/officeDocument/2006/relationships/image" Target="../media/image79.emf"/><Relationship Id="rId19" Type="http://schemas.openxmlformats.org/officeDocument/2006/relationships/image" Target="../media/image86.jpeg"/><Relationship Id="rId4" Type="http://schemas.openxmlformats.org/officeDocument/2006/relationships/image" Target="../media/image73.jpeg"/><Relationship Id="rId9" Type="http://schemas.openxmlformats.org/officeDocument/2006/relationships/image" Target="../media/image78.tiff"/><Relationship Id="rId14" Type="http://schemas.openxmlformats.org/officeDocument/2006/relationships/image" Target="../media/image81.png"/><Relationship Id="rId22" Type="http://schemas.openxmlformats.org/officeDocument/2006/relationships/image" Target="../media/image89.png"/><Relationship Id="rId27" Type="http://schemas.microsoft.com/office/2007/relationships/hdphoto" Target="../media/hdphoto6.wdp"/></Relationships>
</file>

<file path=ppt/slides/_rels/slide40.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4.jpeg"/><Relationship Id="rId5" Type="http://schemas.openxmlformats.org/officeDocument/2006/relationships/image" Target="../media/image93.jpeg"/><Relationship Id="rId4" Type="http://schemas.openxmlformats.org/officeDocument/2006/relationships/image" Target="../media/image92.jpeg"/></Relationships>
</file>

<file path=ppt/slides/_rels/slide41.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95.jpeg"/></Relationships>
</file>

<file path=ppt/slides/_rels/slide42.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43.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fairwandeln.at/" TargetMode="External"/><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ww.fairwandeln.at/klimakonferenzen"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99.png"/><Relationship Id="rId4" Type="http://schemas.openxmlformats.org/officeDocument/2006/relationships/image" Target="../media/image98.png"/></Relationships>
</file>

<file path=ppt/slides/_rels/slide46.xml.rels><?xml version="1.0" encoding="UTF-8" standalone="yes"?>
<Relationships xmlns="http://schemas.openxmlformats.org/package/2006/relationships"><Relationship Id="rId3" Type="http://schemas.openxmlformats.org/officeDocument/2006/relationships/hyperlink" Target="https://www.schoepfung.at/site/home/petition/petition/1.html" TargetMode="External"/><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comments" Target="../comments/comment3.xml"/><Relationship Id="rId4" Type="http://schemas.openxmlformats.org/officeDocument/2006/relationships/image" Target="../media/image1.jpg"/></Relationships>
</file>

<file path=ppt/slides/_rels/slide47.xml.rels><?xml version="1.0" encoding="UTF-8" standalone="yes"?>
<Relationships xmlns="http://schemas.openxmlformats.org/package/2006/relationships"><Relationship Id="rId3" Type="http://schemas.openxmlformats.org/officeDocument/2006/relationships/hyperlink" Target="https://www.umweltbundesamt.at/umweltthemen/boden/flaecheninanspruchnahme" TargetMode="External"/><Relationship Id="rId7" Type="http://schemas.openxmlformats.org/officeDocument/2006/relationships/image" Target="../media/image101.jpe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00.jpg"/><Relationship Id="rId5" Type="http://schemas.openxmlformats.org/officeDocument/2006/relationships/image" Target="../media/image1.jpg"/><Relationship Id="rId4" Type="http://schemas.openxmlformats.org/officeDocument/2006/relationships/hyperlink" Target="https://www.schoepfung.at/site/home/petition/petition/1.html"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bodenverbrauch.org/"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03.png"/><Relationship Id="rId5" Type="http://schemas.openxmlformats.org/officeDocument/2006/relationships/image" Target="../media/image102.png"/><Relationship Id="rId4" Type="http://schemas.openxmlformats.org/officeDocument/2006/relationships/hyperlink" Target="https://vcoe.at/publikationen/infografiken/infografiken-mobilitaet-allgemein"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5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151784" y="188641"/>
            <a:ext cx="7776865" cy="6607804"/>
          </a:xfrm>
        </p:spPr>
        <p:txBody>
          <a:bodyPr>
            <a:normAutofit fontScale="92500" lnSpcReduction="20000"/>
          </a:bodyPr>
          <a:lstStyle/>
          <a:p>
            <a:pPr marL="0" indent="0" algn="ctr">
              <a:buNone/>
            </a:pPr>
            <a:r>
              <a:rPr lang="de-AT" sz="6500" b="1" dirty="0" smtClean="0">
                <a:solidFill>
                  <a:srgbClr val="C00000"/>
                </a:solidFill>
              </a:rPr>
              <a:t>„Ökologische Umkehr“ </a:t>
            </a:r>
            <a:r>
              <a:rPr lang="de-AT" sz="5200" b="1" dirty="0" smtClean="0"/>
              <a:t/>
            </a:r>
            <a:br>
              <a:rPr lang="de-AT" sz="5200" b="1" dirty="0" smtClean="0"/>
            </a:br>
            <a:r>
              <a:rPr lang="de-AT" sz="3900" b="1" dirty="0" smtClean="0"/>
              <a:t>Wandel zu </a:t>
            </a:r>
            <a:r>
              <a:rPr lang="de-AT" sz="3900" b="1" dirty="0"/>
              <a:t>einer ökosozialen Politik und </a:t>
            </a:r>
            <a:r>
              <a:rPr lang="de-AT" sz="3900" b="1" dirty="0" smtClean="0"/>
              <a:t>Wirtschaftsordnung</a:t>
            </a:r>
          </a:p>
          <a:p>
            <a:pPr marL="0" indent="0" algn="ctr">
              <a:buNone/>
            </a:pPr>
            <a:endParaRPr lang="de-DE" sz="3000" b="1" dirty="0" smtClean="0"/>
          </a:p>
          <a:p>
            <a:pPr marL="0" indent="0" algn="ctr">
              <a:buNone/>
            </a:pPr>
            <a:endParaRPr lang="de-AT" sz="3000" b="1" dirty="0" smtClean="0"/>
          </a:p>
          <a:p>
            <a:pPr marL="0" indent="0" algn="ctr">
              <a:buNone/>
            </a:pPr>
            <a:r>
              <a:rPr lang="de-DE" sz="4300" b="1" dirty="0" smtClean="0">
                <a:solidFill>
                  <a:srgbClr val="0070C0"/>
                </a:solidFill>
              </a:rPr>
              <a:t>Was bedeutet </a:t>
            </a:r>
            <a:r>
              <a:rPr lang="de-DE" sz="4300" b="1" dirty="0" err="1" smtClean="0">
                <a:solidFill>
                  <a:srgbClr val="0070C0"/>
                </a:solidFill>
              </a:rPr>
              <a:t>Laudato</a:t>
            </a:r>
            <a:r>
              <a:rPr lang="de-DE" sz="4300" b="1" dirty="0" smtClean="0">
                <a:solidFill>
                  <a:srgbClr val="0070C0"/>
                </a:solidFill>
              </a:rPr>
              <a:t> Si </a:t>
            </a:r>
            <a:br>
              <a:rPr lang="de-DE" sz="4300" b="1" dirty="0" smtClean="0">
                <a:solidFill>
                  <a:srgbClr val="0070C0"/>
                </a:solidFill>
              </a:rPr>
            </a:br>
            <a:r>
              <a:rPr lang="de-DE" sz="4300" b="1" dirty="0" smtClean="0">
                <a:solidFill>
                  <a:srgbClr val="0070C0"/>
                </a:solidFill>
              </a:rPr>
              <a:t>KONKRET </a:t>
            </a:r>
            <a:br>
              <a:rPr lang="de-DE" sz="4300" b="1" dirty="0" smtClean="0">
                <a:solidFill>
                  <a:srgbClr val="0070C0"/>
                </a:solidFill>
              </a:rPr>
            </a:br>
            <a:r>
              <a:rPr lang="de-DE" sz="4300" b="1" dirty="0" smtClean="0">
                <a:solidFill>
                  <a:srgbClr val="0070C0"/>
                </a:solidFill>
              </a:rPr>
              <a:t>auf lokaler Ebene und in der Pfarre?</a:t>
            </a:r>
          </a:p>
          <a:p>
            <a:pPr marL="0" indent="0" algn="ctr">
              <a:buNone/>
            </a:pPr>
            <a:endParaRPr lang="de-DE" sz="2600" b="1" dirty="0" smtClean="0"/>
          </a:p>
          <a:p>
            <a:pPr marL="0" indent="0" algn="ctr">
              <a:buNone/>
            </a:pPr>
            <a:endParaRPr lang="de-DE" sz="2600" b="1" dirty="0"/>
          </a:p>
          <a:p>
            <a:pPr marL="0" indent="0" algn="ctr">
              <a:buNone/>
            </a:pPr>
            <a:endParaRPr lang="de-DE" sz="2600" b="1" dirty="0" smtClean="0"/>
          </a:p>
          <a:p>
            <a:pPr marL="0" indent="0" algn="ctr">
              <a:buNone/>
            </a:pPr>
            <a:endParaRPr lang="de-DE" sz="2600" b="1" dirty="0" smtClean="0"/>
          </a:p>
          <a:p>
            <a:pPr marL="0" indent="0" algn="ctr">
              <a:buNone/>
            </a:pPr>
            <a:r>
              <a:rPr lang="de-DE" dirty="0" smtClean="0"/>
              <a:t>Christoph Watz, 2023</a:t>
            </a:r>
            <a:br>
              <a:rPr lang="de-DE" dirty="0" smtClean="0"/>
            </a:br>
            <a:r>
              <a:rPr lang="de-DE" dirty="0" smtClean="0"/>
              <a:t>Katholische Aktion - Erzdiözese Wien</a:t>
            </a:r>
            <a:endParaRPr lang="es-BO" sz="2400" dirty="0"/>
          </a:p>
          <a:p>
            <a:pPr algn="ctr"/>
            <a:endParaRPr lang="es-BO" dirty="0"/>
          </a:p>
        </p:txBody>
      </p:sp>
      <p:pic>
        <p:nvPicPr>
          <p:cNvPr id="2" name="Grafik 1">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3024335" cy="2667754"/>
          </a:xfrm>
          <a:prstGeom prst="rect">
            <a:avLst/>
          </a:prstGeom>
        </p:spPr>
      </p:pic>
      <p:pic>
        <p:nvPicPr>
          <p:cNvPr id="7" name="Grafik 6"/>
          <p:cNvPicPr>
            <a:picLocks noChangeAspect="1"/>
          </p:cNvPicPr>
          <p:nvPr/>
        </p:nvPicPr>
        <p:blipFill rotWithShape="1">
          <a:blip r:embed="rId5" cstate="email">
            <a:extLst>
              <a:ext uri="{28A0092B-C50C-407E-A947-70E740481C1C}">
                <a14:useLocalDpi xmlns:a14="http://schemas.microsoft.com/office/drawing/2010/main"/>
              </a:ext>
            </a:extLst>
          </a:blip>
          <a:srcRect b="22904"/>
          <a:stretch/>
        </p:blipFill>
        <p:spPr>
          <a:xfrm>
            <a:off x="18728" y="3303791"/>
            <a:ext cx="3027583" cy="2784768"/>
          </a:xfrm>
          <a:prstGeom prst="rect">
            <a:avLst/>
          </a:prstGeom>
        </p:spPr>
      </p:pic>
      <p:sp>
        <p:nvSpPr>
          <p:cNvPr id="8" name="Textfeld 7"/>
          <p:cNvSpPr txBox="1"/>
          <p:nvPr/>
        </p:nvSpPr>
        <p:spPr>
          <a:xfrm>
            <a:off x="-107195" y="6088559"/>
            <a:ext cx="3621413" cy="707886"/>
          </a:xfrm>
          <a:prstGeom prst="rect">
            <a:avLst/>
          </a:prstGeom>
          <a:noFill/>
        </p:spPr>
        <p:txBody>
          <a:bodyPr wrap="square" rtlCol="0">
            <a:spAutoFit/>
          </a:bodyPr>
          <a:lstStyle/>
          <a:p>
            <a:r>
              <a:rPr lang="de-DE" sz="4000" b="1" dirty="0" smtClean="0">
                <a:solidFill>
                  <a:srgbClr val="002060"/>
                </a:solidFill>
                <a:hlinkClick r:id="rId6"/>
              </a:rPr>
              <a:t>fairwandeln.at</a:t>
            </a:r>
            <a:r>
              <a:rPr lang="de-DE" sz="3300" dirty="0" smtClean="0">
                <a:solidFill>
                  <a:srgbClr val="002060"/>
                </a:solidFill>
              </a:rPr>
              <a:t> </a:t>
            </a:r>
            <a:endParaRPr lang="de-AT" sz="3300" dirty="0">
              <a:solidFill>
                <a:srgbClr val="002060"/>
              </a:solidFill>
            </a:endParaRPr>
          </a:p>
        </p:txBody>
      </p:sp>
      <p:sp>
        <p:nvSpPr>
          <p:cNvPr id="9" name="Textfeld 8"/>
          <p:cNvSpPr txBox="1"/>
          <p:nvPr/>
        </p:nvSpPr>
        <p:spPr>
          <a:xfrm>
            <a:off x="-20861" y="2606319"/>
            <a:ext cx="3164534" cy="769441"/>
          </a:xfrm>
          <a:prstGeom prst="rect">
            <a:avLst/>
          </a:prstGeom>
          <a:noFill/>
        </p:spPr>
        <p:txBody>
          <a:bodyPr wrap="square" rtlCol="0">
            <a:spAutoFit/>
          </a:bodyPr>
          <a:lstStyle/>
          <a:p>
            <a:r>
              <a:rPr lang="de-DE" sz="3300" b="1" dirty="0" smtClean="0">
                <a:solidFill>
                  <a:srgbClr val="002060"/>
                </a:solidFill>
                <a:hlinkClick r:id="rId3"/>
              </a:rPr>
              <a:t>kaoe.at/</a:t>
            </a:r>
            <a:r>
              <a:rPr lang="de-DE" sz="3300" b="1" dirty="0" err="1" smtClean="0">
                <a:solidFill>
                  <a:srgbClr val="002060"/>
                </a:solidFill>
                <a:hlinkClick r:id="rId3"/>
              </a:rPr>
              <a:t>dossiers</a:t>
            </a:r>
            <a:r>
              <a:rPr lang="de-DE" sz="4400" dirty="0" smtClean="0">
                <a:solidFill>
                  <a:srgbClr val="002060"/>
                </a:solidFill>
              </a:rPr>
              <a:t> </a:t>
            </a:r>
            <a:endParaRPr lang="de-AT" sz="4400" dirty="0">
              <a:solidFill>
                <a:srgbClr val="002060"/>
              </a:solidFill>
            </a:endParaRPr>
          </a:p>
        </p:txBody>
      </p:sp>
      <p:cxnSp>
        <p:nvCxnSpPr>
          <p:cNvPr id="5" name="Gerader Verbinder 4"/>
          <p:cNvCxnSpPr/>
          <p:nvPr/>
        </p:nvCxnSpPr>
        <p:spPr>
          <a:xfrm>
            <a:off x="3514218" y="0"/>
            <a:ext cx="0" cy="6741368"/>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967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 y="1"/>
            <a:ext cx="12192000" cy="1700808"/>
          </a:xfrm>
        </p:spPr>
        <p:txBody>
          <a:bodyPr>
            <a:normAutofit/>
          </a:bodyPr>
          <a:lstStyle/>
          <a:p>
            <a:pPr marL="0" indent="0" algn="ctr">
              <a:buNone/>
            </a:pPr>
            <a:r>
              <a:rPr lang="de-DE" b="1" dirty="0">
                <a:solidFill>
                  <a:srgbClr val="0070C0"/>
                </a:solidFill>
              </a:rPr>
              <a:t>Papst Franziskus </a:t>
            </a:r>
            <a:r>
              <a:rPr lang="de-DE" dirty="0"/>
              <a:t>ruft uns in </a:t>
            </a:r>
            <a:r>
              <a:rPr lang="de-DE" b="1" dirty="0">
                <a:solidFill>
                  <a:srgbClr val="0070C0"/>
                </a:solidFill>
              </a:rPr>
              <a:t>‚</a:t>
            </a:r>
            <a:r>
              <a:rPr lang="de-DE" b="1" dirty="0" err="1">
                <a:solidFill>
                  <a:srgbClr val="0070C0"/>
                </a:solidFill>
              </a:rPr>
              <a:t>Laudato</a:t>
            </a:r>
            <a:r>
              <a:rPr lang="de-DE" b="1" dirty="0">
                <a:solidFill>
                  <a:srgbClr val="0070C0"/>
                </a:solidFill>
              </a:rPr>
              <a:t> Si‘</a:t>
            </a:r>
            <a:r>
              <a:rPr lang="de-DE" b="1" dirty="0"/>
              <a:t> </a:t>
            </a:r>
            <a:r>
              <a:rPr lang="de-DE" dirty="0"/>
              <a:t>auf, </a:t>
            </a:r>
            <a:r>
              <a:rPr lang="de-DE" dirty="0" smtClean="0"/>
              <a:t>mit </a:t>
            </a:r>
            <a:r>
              <a:rPr lang="de-DE" dirty="0"/>
              <a:t>allen </a:t>
            </a:r>
            <a:r>
              <a:rPr lang="de-DE" dirty="0" smtClean="0"/>
              <a:t>über </a:t>
            </a:r>
            <a:br>
              <a:rPr lang="de-DE" dirty="0" smtClean="0"/>
            </a:br>
            <a:r>
              <a:rPr lang="de-DE" b="1" dirty="0" smtClean="0">
                <a:solidFill>
                  <a:srgbClr val="0070C0"/>
                </a:solidFill>
              </a:rPr>
              <a:t>‚</a:t>
            </a:r>
            <a:r>
              <a:rPr lang="de-DE" b="1" dirty="0">
                <a:solidFill>
                  <a:srgbClr val="0070C0"/>
                </a:solidFill>
              </a:rPr>
              <a:t>unser gemeinsames Haus‘</a:t>
            </a:r>
            <a:r>
              <a:rPr lang="de-DE" dirty="0">
                <a:solidFill>
                  <a:srgbClr val="0070C0"/>
                </a:solidFill>
              </a:rPr>
              <a:t> </a:t>
            </a:r>
            <a:r>
              <a:rPr lang="de-DE" dirty="0" smtClean="0">
                <a:solidFill>
                  <a:srgbClr val="0070C0"/>
                </a:solidFill>
              </a:rPr>
              <a:t> </a:t>
            </a:r>
            <a:r>
              <a:rPr lang="de-DE" dirty="0" smtClean="0"/>
              <a:t>ins </a:t>
            </a:r>
            <a:r>
              <a:rPr lang="de-DE" dirty="0"/>
              <a:t>Gespräch </a:t>
            </a:r>
            <a:r>
              <a:rPr lang="de-DE" dirty="0" smtClean="0"/>
              <a:t>zu kommen, </a:t>
            </a:r>
            <a:br>
              <a:rPr lang="de-DE" dirty="0" smtClean="0"/>
            </a:br>
            <a:r>
              <a:rPr lang="de-DE" dirty="0" smtClean="0"/>
              <a:t>zu einem neuen Dialog über die Gestaltung des Planeten. (LS14, 2015)</a:t>
            </a:r>
          </a:p>
          <a:p>
            <a:pPr marL="0" indent="0" algn="ctr">
              <a:buNone/>
            </a:pPr>
            <a:endParaRPr lang="de-DE" dirty="0"/>
          </a:p>
          <a:p>
            <a:pPr marL="0" indent="0" algn="ctr">
              <a:buNone/>
            </a:pPr>
            <a:endParaRPr lang="es-BO" sz="2800" dirty="0"/>
          </a:p>
          <a:p>
            <a:pPr algn="ctr"/>
            <a:endParaRPr lang="es-BO" dirty="0"/>
          </a:p>
        </p:txBody>
      </p:sp>
      <p:pic>
        <p:nvPicPr>
          <p:cNvPr id="4" name="Grafik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761556"/>
            <a:ext cx="3107588" cy="5096444"/>
          </a:xfrm>
          <a:prstGeom prst="rect">
            <a:avLst/>
          </a:prstGeom>
        </p:spPr>
      </p:pic>
      <p:pic>
        <p:nvPicPr>
          <p:cNvPr id="5" name="Grafik 4">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863752" y="1761556"/>
            <a:ext cx="3672408" cy="5082409"/>
          </a:xfrm>
          <a:prstGeom prst="rect">
            <a:avLst/>
          </a:prstGeom>
        </p:spPr>
      </p:pic>
      <p:pic>
        <p:nvPicPr>
          <p:cNvPr id="6" name="Grafik 5">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245405" y="1772816"/>
            <a:ext cx="3971275" cy="5082409"/>
          </a:xfrm>
          <a:prstGeom prst="rect">
            <a:avLst/>
          </a:prstGeom>
        </p:spPr>
      </p:pic>
    </p:spTree>
    <p:extLst>
      <p:ext uri="{BB962C8B-B14F-4D97-AF65-F5344CB8AC3E}">
        <p14:creationId xmlns:p14="http://schemas.microsoft.com/office/powerpoint/2010/main" val="12791718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feld 8"/>
          <p:cNvSpPr txBox="1"/>
          <p:nvPr/>
        </p:nvSpPr>
        <p:spPr>
          <a:xfrm>
            <a:off x="50968" y="4718147"/>
            <a:ext cx="7306545" cy="1754326"/>
          </a:xfrm>
          <a:prstGeom prst="rect">
            <a:avLst/>
          </a:prstGeom>
          <a:noFill/>
          <a:ln w="6350">
            <a:noFill/>
          </a:ln>
        </p:spPr>
        <p:txBody>
          <a:bodyPr wrap="square" rtlCol="0">
            <a:spAutoFit/>
          </a:bodyPr>
          <a:lstStyle/>
          <a:p>
            <a:r>
              <a:rPr lang="de-DE" sz="2800" b="1" i="1" dirty="0" smtClean="0"/>
              <a:t>UNO, </a:t>
            </a:r>
            <a:r>
              <a:rPr lang="de-DE" sz="2800" b="1" i="1" dirty="0" err="1" smtClean="0"/>
              <a:t>Sustainable</a:t>
            </a:r>
            <a:r>
              <a:rPr lang="de-DE" sz="2800" b="1" i="1" dirty="0" smtClean="0"/>
              <a:t> Development Goals (SDG):</a:t>
            </a:r>
          </a:p>
          <a:p>
            <a:r>
              <a:rPr lang="de-AT" sz="2000" dirty="0" smtClean="0"/>
              <a:t>2030 Agenda </a:t>
            </a:r>
            <a:r>
              <a:rPr lang="de-AT" sz="2000" dirty="0"/>
              <a:t>für Nachhaltige </a:t>
            </a:r>
            <a:r>
              <a:rPr lang="de-AT" sz="2000" dirty="0" smtClean="0"/>
              <a:t>Entwicklung enthält </a:t>
            </a:r>
            <a:r>
              <a:rPr lang="de-AT" sz="2000" b="1" dirty="0" smtClean="0"/>
              <a:t>17 </a:t>
            </a:r>
            <a:r>
              <a:rPr lang="de-AT" sz="2000" b="1" dirty="0"/>
              <a:t>Ziele für </a:t>
            </a:r>
            <a:r>
              <a:rPr lang="de-AT" sz="2000" b="1" dirty="0" smtClean="0"/>
              <a:t>eine nachhaltige </a:t>
            </a:r>
            <a:r>
              <a:rPr lang="de-AT" sz="2000" b="1" dirty="0"/>
              <a:t>Entwicklung</a:t>
            </a:r>
            <a:r>
              <a:rPr lang="de-AT" sz="2000" dirty="0"/>
              <a:t>, welche </a:t>
            </a:r>
            <a:r>
              <a:rPr lang="de-AT" sz="2000" b="1" dirty="0">
                <a:solidFill>
                  <a:srgbClr val="FF0000"/>
                </a:solidFill>
              </a:rPr>
              <a:t>soziale</a:t>
            </a:r>
            <a:r>
              <a:rPr lang="de-AT" sz="2000" dirty="0"/>
              <a:t>, </a:t>
            </a:r>
            <a:r>
              <a:rPr lang="de-AT" sz="2000" b="1" dirty="0">
                <a:solidFill>
                  <a:srgbClr val="00B050"/>
                </a:solidFill>
              </a:rPr>
              <a:t>ökologische</a:t>
            </a:r>
            <a:r>
              <a:rPr lang="de-AT" sz="2000" dirty="0"/>
              <a:t> und </a:t>
            </a:r>
            <a:r>
              <a:rPr lang="de-AT" sz="2000" b="1" dirty="0">
                <a:solidFill>
                  <a:srgbClr val="1600D2"/>
                </a:solidFill>
              </a:rPr>
              <a:t>ökonomische</a:t>
            </a:r>
            <a:r>
              <a:rPr lang="de-AT" sz="2000" dirty="0"/>
              <a:t> Aspekte umfassen und nichts Geringeres als die </a:t>
            </a:r>
            <a:r>
              <a:rPr lang="de-AT" sz="2000" b="1" dirty="0">
                <a:solidFill>
                  <a:srgbClr val="FFC000"/>
                </a:solidFill>
                <a:effectLst>
                  <a:outerShdw blurRad="38100" dist="38100" dir="2700000" algn="tl">
                    <a:srgbClr val="000000">
                      <a:alpha val="43137"/>
                    </a:srgbClr>
                  </a:outerShdw>
                </a:effectLst>
              </a:rPr>
              <a:t>„Transformation unserer Welt“ </a:t>
            </a:r>
            <a:r>
              <a:rPr lang="de-AT" sz="2000" dirty="0"/>
              <a:t>zum Ziel haben. </a:t>
            </a:r>
          </a:p>
        </p:txBody>
      </p:sp>
      <p:pic>
        <p:nvPicPr>
          <p:cNvPr id="4" name="Grafik 5" descr="Nachhaltigkeit-Symbole.jpg"/>
          <p:cNvPicPr>
            <a:picLocks noChangeAspect="1"/>
          </p:cNvPicPr>
          <p:nvPr/>
        </p:nvPicPr>
        <p:blipFill>
          <a:blip r:embed="rId3" cstate="print"/>
          <a:srcRect/>
          <a:stretch>
            <a:fillRect/>
          </a:stretch>
        </p:blipFill>
        <p:spPr bwMode="auto">
          <a:xfrm>
            <a:off x="5958808" y="2295867"/>
            <a:ext cx="2370922" cy="2370922"/>
          </a:xfrm>
          <a:prstGeom prst="rect">
            <a:avLst/>
          </a:prstGeom>
          <a:noFill/>
          <a:ln w="9525">
            <a:noFill/>
            <a:miter lim="800000"/>
            <a:headEnd/>
            <a:tailEnd/>
          </a:ln>
        </p:spPr>
      </p:pic>
      <p:pic>
        <p:nvPicPr>
          <p:cNvPr id="5" name="Grafik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688288" y="29746"/>
            <a:ext cx="3227346" cy="2823190"/>
          </a:xfrm>
          <a:prstGeom prst="rect">
            <a:avLst/>
          </a:prstGeom>
        </p:spPr>
      </p:pic>
      <p:sp>
        <p:nvSpPr>
          <p:cNvPr id="7" name="Textfeld 6"/>
          <p:cNvSpPr txBox="1"/>
          <p:nvPr/>
        </p:nvSpPr>
        <p:spPr>
          <a:xfrm>
            <a:off x="50968" y="29746"/>
            <a:ext cx="5684992" cy="2062103"/>
          </a:xfrm>
          <a:prstGeom prst="rect">
            <a:avLst/>
          </a:prstGeom>
          <a:noFill/>
          <a:ln w="3175">
            <a:noFill/>
          </a:ln>
        </p:spPr>
        <p:txBody>
          <a:bodyPr wrap="square" rtlCol="0">
            <a:spAutoFit/>
          </a:bodyPr>
          <a:lstStyle/>
          <a:p>
            <a:r>
              <a:rPr lang="de-AT" sz="2800" b="1" i="1" dirty="0"/>
              <a:t>Papst Franziskus, </a:t>
            </a:r>
            <a:r>
              <a:rPr lang="de-AT" sz="2800" b="1" i="1" dirty="0" err="1"/>
              <a:t>Laudato</a:t>
            </a:r>
            <a:r>
              <a:rPr lang="de-AT" sz="2800" b="1" i="1" dirty="0"/>
              <a:t> Si, </a:t>
            </a:r>
            <a:r>
              <a:rPr lang="de-AT" sz="2800" b="1" dirty="0" smtClean="0"/>
              <a:t>10</a:t>
            </a:r>
            <a:r>
              <a:rPr lang="de-AT" sz="2800" b="1" dirty="0"/>
              <a:t>: </a:t>
            </a:r>
            <a:endParaRPr lang="de-AT" sz="2800" b="1" dirty="0" smtClean="0"/>
          </a:p>
          <a:p>
            <a:r>
              <a:rPr lang="de-AT" sz="2000" b="1" dirty="0" smtClean="0">
                <a:solidFill>
                  <a:srgbClr val="00B050"/>
                </a:solidFill>
              </a:rPr>
              <a:t>„Die Sorge um die Natur, </a:t>
            </a:r>
            <a:r>
              <a:rPr lang="de-AT" sz="2000" b="1" dirty="0" smtClean="0"/>
              <a:t/>
            </a:r>
            <a:br>
              <a:rPr lang="de-AT" sz="2000" b="1" dirty="0" smtClean="0"/>
            </a:br>
            <a:r>
              <a:rPr lang="de-AT" sz="2000" b="1" dirty="0" smtClean="0">
                <a:solidFill>
                  <a:srgbClr val="1600D2"/>
                </a:solidFill>
              </a:rPr>
              <a:t>die Gerechtigkeit gegenüber den Armen, </a:t>
            </a:r>
            <a:br>
              <a:rPr lang="de-AT" sz="2000" b="1" dirty="0" smtClean="0">
                <a:solidFill>
                  <a:srgbClr val="1600D2"/>
                </a:solidFill>
              </a:rPr>
            </a:br>
            <a:r>
              <a:rPr lang="de-AT" sz="2000" b="1" dirty="0" smtClean="0">
                <a:solidFill>
                  <a:srgbClr val="FF0000"/>
                </a:solidFill>
              </a:rPr>
              <a:t>das Engagement für die Gesellschaft </a:t>
            </a:r>
            <a:r>
              <a:rPr lang="de-AT" sz="2000" b="1" dirty="0"/>
              <a:t/>
            </a:r>
            <a:br>
              <a:rPr lang="de-AT" sz="2000" b="1" dirty="0"/>
            </a:br>
            <a:r>
              <a:rPr lang="de-AT" sz="2000" b="1" dirty="0">
                <a:solidFill>
                  <a:srgbClr val="FFCC00"/>
                </a:solidFill>
                <a:effectLst>
                  <a:outerShdw blurRad="38100" dist="38100" dir="2700000" algn="tl">
                    <a:srgbClr val="000000">
                      <a:alpha val="43137"/>
                    </a:srgbClr>
                  </a:outerShdw>
                </a:effectLst>
              </a:rPr>
              <a:t>und der innere Friede </a:t>
            </a:r>
            <a:r>
              <a:rPr lang="de-AT" sz="2000" b="1" dirty="0"/>
              <a:t/>
            </a:r>
            <a:br>
              <a:rPr lang="de-AT" sz="2000" b="1" dirty="0"/>
            </a:br>
            <a:r>
              <a:rPr lang="de-AT" sz="2000" dirty="0"/>
              <a:t>sind untrennbar miteinander verbunden“ </a:t>
            </a:r>
          </a:p>
        </p:txBody>
      </p:sp>
      <p:sp>
        <p:nvSpPr>
          <p:cNvPr id="8" name="Textfeld 7"/>
          <p:cNvSpPr txBox="1"/>
          <p:nvPr/>
        </p:nvSpPr>
        <p:spPr>
          <a:xfrm>
            <a:off x="50968" y="2194379"/>
            <a:ext cx="6981136" cy="2369880"/>
          </a:xfrm>
          <a:prstGeom prst="rect">
            <a:avLst/>
          </a:prstGeom>
          <a:noFill/>
          <a:ln w="3175">
            <a:noFill/>
          </a:ln>
        </p:spPr>
        <p:txBody>
          <a:bodyPr wrap="square" rtlCol="0">
            <a:spAutoFit/>
          </a:bodyPr>
          <a:lstStyle/>
          <a:p>
            <a:r>
              <a:rPr lang="de-AT" sz="2800" b="1" i="1" dirty="0" smtClean="0"/>
              <a:t>Mission </a:t>
            </a:r>
            <a:r>
              <a:rPr lang="de-AT" sz="2800" b="1" i="1" dirty="0"/>
              <a:t>&amp; Auftrag der Kirche (</a:t>
            </a:r>
            <a:r>
              <a:rPr lang="de-AT" sz="2800" b="1" i="1" dirty="0" smtClean="0"/>
              <a:t>PGR-Ordnung): </a:t>
            </a:r>
          </a:p>
          <a:p>
            <a:r>
              <a:rPr lang="de-AT" sz="2000" dirty="0" smtClean="0"/>
              <a:t>„</a:t>
            </a:r>
            <a:r>
              <a:rPr lang="de-AT" sz="2000" dirty="0"/>
              <a:t>Sie ist berufen, </a:t>
            </a:r>
            <a:endParaRPr lang="de-AT" sz="2000" dirty="0" smtClean="0"/>
          </a:p>
          <a:p>
            <a:r>
              <a:rPr lang="de-AT" sz="2000" b="1" dirty="0" smtClean="0">
                <a:solidFill>
                  <a:srgbClr val="FFCC00"/>
                </a:solidFill>
                <a:effectLst>
                  <a:outerShdw blurRad="38100" dist="38100" dir="2700000" algn="tl">
                    <a:srgbClr val="000000">
                      <a:alpha val="43137"/>
                    </a:srgbClr>
                  </a:outerShdw>
                </a:effectLst>
              </a:rPr>
              <a:t>in </a:t>
            </a:r>
            <a:r>
              <a:rPr lang="de-AT" sz="2000" b="1" dirty="0">
                <a:solidFill>
                  <a:srgbClr val="FFCC00"/>
                </a:solidFill>
                <a:effectLst>
                  <a:outerShdw blurRad="38100" dist="38100" dir="2700000" algn="tl">
                    <a:srgbClr val="000000">
                      <a:alpha val="43137"/>
                    </a:srgbClr>
                  </a:outerShdw>
                </a:effectLst>
              </a:rPr>
              <a:t>der Welt</a:t>
            </a:r>
            <a:r>
              <a:rPr lang="de-AT" sz="2000" dirty="0">
                <a:solidFill>
                  <a:srgbClr val="FFCC00"/>
                </a:solidFill>
                <a:effectLst>
                  <a:outerShdw blurRad="38100" dist="38100" dir="2700000" algn="tl">
                    <a:srgbClr val="000000">
                      <a:alpha val="43137"/>
                    </a:srgbClr>
                  </a:outerShdw>
                </a:effectLst>
              </a:rPr>
              <a:t> </a:t>
            </a:r>
            <a:r>
              <a:rPr lang="de-AT" sz="2000" b="1" dirty="0">
                <a:solidFill>
                  <a:srgbClr val="FFCC00"/>
                </a:solidFill>
                <a:effectLst>
                  <a:outerShdw blurRad="38100" dist="38100" dir="2700000" algn="tl">
                    <a:srgbClr val="000000">
                      <a:alpha val="43137"/>
                    </a:srgbClr>
                  </a:outerShdw>
                </a:effectLst>
              </a:rPr>
              <a:t>Anwaltschaft für das Reich Gottes</a:t>
            </a:r>
            <a:r>
              <a:rPr lang="de-AT" sz="2000" dirty="0"/>
              <a:t>, </a:t>
            </a:r>
            <a:endParaRPr lang="de-AT" sz="2000" dirty="0" smtClean="0"/>
          </a:p>
          <a:p>
            <a:r>
              <a:rPr lang="de-AT" sz="2000" dirty="0" smtClean="0"/>
              <a:t>für </a:t>
            </a:r>
            <a:r>
              <a:rPr lang="de-AT" sz="2000" b="1" dirty="0" smtClean="0">
                <a:solidFill>
                  <a:srgbClr val="1600D2"/>
                </a:solidFill>
              </a:rPr>
              <a:t>Gerechtigkeit</a:t>
            </a:r>
            <a:r>
              <a:rPr lang="de-AT" sz="2000" b="1" dirty="0">
                <a:solidFill>
                  <a:srgbClr val="1600D2"/>
                </a:solidFill>
              </a:rPr>
              <a:t>, Friede und Versöhnung</a:t>
            </a:r>
            <a:r>
              <a:rPr lang="de-AT" sz="2000" dirty="0">
                <a:solidFill>
                  <a:srgbClr val="1600D2"/>
                </a:solidFill>
              </a:rPr>
              <a:t>, </a:t>
            </a:r>
          </a:p>
          <a:p>
            <a:pPr lvl="0"/>
            <a:r>
              <a:rPr lang="de-AT" sz="2000" dirty="0"/>
              <a:t>für die </a:t>
            </a:r>
            <a:r>
              <a:rPr lang="de-AT" sz="2000" b="1" dirty="0">
                <a:solidFill>
                  <a:srgbClr val="00B050"/>
                </a:solidFill>
              </a:rPr>
              <a:t>Bewahrung der Schöpfung</a:t>
            </a:r>
            <a:r>
              <a:rPr lang="de-AT" sz="2000" dirty="0"/>
              <a:t>, </a:t>
            </a:r>
          </a:p>
          <a:p>
            <a:r>
              <a:rPr lang="de-AT" sz="2000" b="1" dirty="0">
                <a:solidFill>
                  <a:srgbClr val="FF0000"/>
                </a:solidFill>
              </a:rPr>
              <a:t>Mitmenschlichkeit und Solidarität mit fremdem Leid</a:t>
            </a:r>
            <a:r>
              <a:rPr lang="de-AT" sz="2000" dirty="0">
                <a:solidFill>
                  <a:srgbClr val="FF0000"/>
                </a:solidFill>
              </a:rPr>
              <a:t> </a:t>
            </a:r>
            <a:endParaRPr lang="de-AT" sz="2000" dirty="0" smtClean="0">
              <a:solidFill>
                <a:srgbClr val="FF0000"/>
              </a:solidFill>
            </a:endParaRPr>
          </a:p>
          <a:p>
            <a:r>
              <a:rPr lang="de-AT" sz="2000" dirty="0" smtClean="0"/>
              <a:t>zu </a:t>
            </a:r>
            <a:r>
              <a:rPr lang="de-AT" sz="2000" dirty="0"/>
              <a:t>leben.“</a:t>
            </a:r>
          </a:p>
        </p:txBody>
      </p:sp>
      <p:pic>
        <p:nvPicPr>
          <p:cNvPr id="3" name="Grafik 4" descr="Nachhaltigkeit - Graphik.png"/>
          <p:cNvPicPr>
            <a:picLocks noChangeAspect="1"/>
          </p:cNvPicPr>
          <p:nvPr/>
        </p:nvPicPr>
        <p:blipFill>
          <a:blip r:embed="rId5" cstate="print"/>
          <a:srcRect/>
          <a:stretch>
            <a:fillRect/>
          </a:stretch>
        </p:blipFill>
        <p:spPr bwMode="auto">
          <a:xfrm>
            <a:off x="8366302" y="3074508"/>
            <a:ext cx="4139588" cy="3882884"/>
          </a:xfrm>
          <a:prstGeom prst="rect">
            <a:avLst/>
          </a:prstGeom>
          <a:noFill/>
          <a:ln w="9525">
            <a:noFill/>
            <a:miter lim="800000"/>
            <a:headEnd/>
            <a:tailEnd/>
          </a:ln>
        </p:spPr>
      </p:pic>
    </p:spTree>
    <p:extLst>
      <p:ext uri="{BB962C8B-B14F-4D97-AF65-F5344CB8AC3E}">
        <p14:creationId xmlns:p14="http://schemas.microsoft.com/office/powerpoint/2010/main" val="243745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351" y="188640"/>
            <a:ext cx="3312369" cy="5432285"/>
          </a:xfrm>
          <a:prstGeom prst="rect">
            <a:avLst/>
          </a:prstGeom>
        </p:spPr>
      </p:pic>
      <p:sp>
        <p:nvSpPr>
          <p:cNvPr id="11" name="Inhaltsplatzhalter 2"/>
          <p:cNvSpPr>
            <a:spLocks noGrp="1"/>
          </p:cNvSpPr>
          <p:nvPr>
            <p:ph idx="1"/>
          </p:nvPr>
        </p:nvSpPr>
        <p:spPr>
          <a:xfrm>
            <a:off x="3935761" y="222139"/>
            <a:ext cx="7992888" cy="5418248"/>
          </a:xfrm>
        </p:spPr>
        <p:txBody>
          <a:bodyPr>
            <a:normAutofit/>
          </a:bodyPr>
          <a:lstStyle/>
          <a:p>
            <a:pPr marL="0" indent="0">
              <a:buNone/>
            </a:pPr>
            <a:r>
              <a:rPr lang="de-AT" dirty="0">
                <a:latin typeface="Calibri" panose="020F0502020204030204" pitchFamily="34" charset="0"/>
                <a:ea typeface="Times New Roman" panose="02020603050405020304" pitchFamily="18" charset="0"/>
              </a:rPr>
              <a:t>Der Mensch dürfe die Erde „unterwerfen“ (vgl. Gen 1,28). </a:t>
            </a:r>
            <a:endParaRPr lang="de-AT" dirty="0" smtClean="0">
              <a:latin typeface="Calibri" panose="020F0502020204030204" pitchFamily="34" charset="0"/>
              <a:ea typeface="Times New Roman" panose="02020603050405020304" pitchFamily="18" charset="0"/>
            </a:endParaRPr>
          </a:p>
          <a:p>
            <a:pPr marL="0" indent="0">
              <a:buNone/>
            </a:pPr>
            <a:endParaRPr lang="de-DE" dirty="0">
              <a:latin typeface="Calibri" panose="020F0502020204030204" pitchFamily="34" charset="0"/>
            </a:endParaRPr>
          </a:p>
          <a:p>
            <a:pPr marL="0" indent="0">
              <a:buNone/>
            </a:pPr>
            <a:r>
              <a:rPr lang="de-AT" dirty="0"/>
              <a:t>„</a:t>
            </a:r>
            <a:r>
              <a:rPr lang="de-AT" i="1" dirty="0"/>
              <a:t>Das ist keine korrekte Interpretation der Bibel, wie die Kirche sie versteht</a:t>
            </a:r>
            <a:r>
              <a:rPr lang="de-AT" dirty="0"/>
              <a:t>.“ (LS67). </a:t>
            </a:r>
            <a:endParaRPr lang="de-AT" dirty="0" smtClean="0"/>
          </a:p>
          <a:p>
            <a:pPr marL="0" indent="0">
              <a:buNone/>
            </a:pPr>
            <a:r>
              <a:rPr lang="de-AT" dirty="0" smtClean="0"/>
              <a:t>Es </a:t>
            </a:r>
            <a:r>
              <a:rPr lang="de-AT" dirty="0"/>
              <a:t>geht heute darum sie zu „bebauen“ und zu „hüten“ (LS66, Gen 2,15) </a:t>
            </a:r>
            <a:endParaRPr lang="de-AT" dirty="0" smtClean="0"/>
          </a:p>
          <a:p>
            <a:pPr marL="0" indent="0">
              <a:buNone/>
            </a:pPr>
            <a:r>
              <a:rPr lang="de-AT" dirty="0" smtClean="0"/>
              <a:t>und </a:t>
            </a:r>
            <a:r>
              <a:rPr lang="de-AT" dirty="0"/>
              <a:t>darum </a:t>
            </a:r>
            <a:r>
              <a:rPr lang="de-AT" b="1" dirty="0"/>
              <a:t>„Beschützer des Werkes Gottes </a:t>
            </a:r>
            <a:r>
              <a:rPr lang="de-AT" dirty="0"/>
              <a:t>zu sein.“</a:t>
            </a:r>
            <a:r>
              <a:rPr lang="de-AT" b="1" dirty="0"/>
              <a:t> </a:t>
            </a:r>
            <a:r>
              <a:rPr lang="de-AT" dirty="0"/>
              <a:t>(LS 217)</a:t>
            </a:r>
          </a:p>
          <a:p>
            <a:pPr marL="0" indent="0" algn="ctr">
              <a:buNone/>
            </a:pPr>
            <a:endParaRPr lang="de-DE" dirty="0"/>
          </a:p>
          <a:p>
            <a:pPr marL="0" indent="0" algn="ctr">
              <a:buNone/>
            </a:pPr>
            <a:endParaRPr lang="es-BO" sz="2800" dirty="0"/>
          </a:p>
          <a:p>
            <a:pPr algn="ctr"/>
            <a:endParaRPr lang="es-BO" dirty="0"/>
          </a:p>
        </p:txBody>
      </p:sp>
    </p:spTree>
    <p:extLst>
      <p:ext uri="{BB962C8B-B14F-4D97-AF65-F5344CB8AC3E}">
        <p14:creationId xmlns:p14="http://schemas.microsoft.com/office/powerpoint/2010/main" val="42074163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Inhaltsplatzhalter 2"/>
          <p:cNvSpPr>
            <a:spLocks noGrp="1"/>
          </p:cNvSpPr>
          <p:nvPr>
            <p:ph idx="1"/>
          </p:nvPr>
        </p:nvSpPr>
        <p:spPr>
          <a:xfrm>
            <a:off x="263353" y="222139"/>
            <a:ext cx="11655444" cy="5418248"/>
          </a:xfrm>
        </p:spPr>
        <p:txBody>
          <a:bodyPr>
            <a:noAutofit/>
          </a:bodyPr>
          <a:lstStyle/>
          <a:p>
            <a:pPr marL="0" indent="0">
              <a:buNone/>
            </a:pPr>
            <a:r>
              <a:rPr lang="de-AT" sz="3600" u="sng" dirty="0"/>
              <a:t>Johannes Paul II</a:t>
            </a:r>
            <a:r>
              <a:rPr lang="de-AT" sz="3600" dirty="0"/>
              <a:t>. rief schon 2001 </a:t>
            </a:r>
            <a:r>
              <a:rPr lang="de-AT" sz="3600" dirty="0" smtClean="0"/>
              <a:t/>
            </a:r>
            <a:br>
              <a:rPr lang="de-AT" sz="3600" dirty="0" smtClean="0"/>
            </a:br>
            <a:r>
              <a:rPr lang="de-AT" sz="3600" dirty="0" smtClean="0"/>
              <a:t>„</a:t>
            </a:r>
            <a:r>
              <a:rPr lang="de-AT" sz="3600" dirty="0"/>
              <a:t>zu einer</a:t>
            </a:r>
            <a:r>
              <a:rPr lang="de-AT" sz="3600" b="1" dirty="0"/>
              <a:t> </a:t>
            </a:r>
            <a:r>
              <a:rPr lang="de-AT" sz="3600" b="1" dirty="0" smtClean="0"/>
              <a:t>weltweiten </a:t>
            </a:r>
            <a:br>
              <a:rPr lang="de-AT" sz="3600" b="1" dirty="0" smtClean="0"/>
            </a:br>
            <a:r>
              <a:rPr lang="de-AT" sz="3600" b="1" dirty="0" smtClean="0"/>
              <a:t>ökologischen </a:t>
            </a:r>
            <a:r>
              <a:rPr lang="de-AT" sz="3600" b="1" i="1" dirty="0"/>
              <a:t>Umkehr</a:t>
            </a:r>
            <a:r>
              <a:rPr lang="de-AT" sz="3600" b="1" dirty="0"/>
              <a:t> auf.“ </a:t>
            </a:r>
            <a:r>
              <a:rPr lang="de-AT" sz="3600" b="1" dirty="0" smtClean="0"/>
              <a:t> (LS6)</a:t>
            </a:r>
          </a:p>
          <a:p>
            <a:pPr marL="0" indent="0">
              <a:buNone/>
            </a:pPr>
            <a:endParaRPr lang="de-DE" sz="3600" b="1" dirty="0" smtClean="0"/>
          </a:p>
          <a:p>
            <a:pPr marL="0" indent="0">
              <a:buNone/>
            </a:pPr>
            <a:endParaRPr lang="de-DE" sz="3600" b="1" dirty="0"/>
          </a:p>
          <a:p>
            <a:pPr marL="0" indent="0">
              <a:buNone/>
            </a:pPr>
            <a:r>
              <a:rPr lang="de-AT" sz="3600" i="1" dirty="0" smtClean="0"/>
              <a:t>Man </a:t>
            </a:r>
            <a:r>
              <a:rPr lang="de-AT" sz="3600" i="1" dirty="0"/>
              <a:t>muss „</a:t>
            </a:r>
            <a:r>
              <a:rPr lang="de-AT" sz="3600" b="1" i="1" dirty="0"/>
              <a:t>angesichts des unersättlichen und unverantwortlichen Wachstums</a:t>
            </a:r>
            <a:r>
              <a:rPr lang="de-AT" sz="3600" b="1" i="1" dirty="0" smtClean="0"/>
              <a:t>, </a:t>
            </a:r>
            <a:r>
              <a:rPr lang="de-AT" sz="3600" i="1" dirty="0" smtClean="0"/>
              <a:t>… die </a:t>
            </a:r>
            <a:r>
              <a:rPr lang="de-AT" sz="3600" i="1" dirty="0"/>
              <a:t>Gangart ein wenig </a:t>
            </a:r>
            <a:r>
              <a:rPr lang="de-AT" sz="3600" b="1" i="1" dirty="0" smtClean="0"/>
              <a:t>verlangsamen</a:t>
            </a:r>
            <a:r>
              <a:rPr lang="de-AT" sz="3600" i="1" dirty="0"/>
              <a:t>, indem man einige vernünftige Grenzen setzt und sogar </a:t>
            </a:r>
            <a:r>
              <a:rPr lang="de-AT" sz="3600" b="1" i="1" dirty="0"/>
              <a:t>umkehrt, bevor es zu spät ist</a:t>
            </a:r>
            <a:r>
              <a:rPr lang="de-AT" sz="3600" b="1" i="1" dirty="0" smtClean="0"/>
              <a:t>.“</a:t>
            </a:r>
            <a:r>
              <a:rPr lang="de-AT" sz="3600" i="1" dirty="0" smtClean="0"/>
              <a:t> </a:t>
            </a:r>
            <a:br>
              <a:rPr lang="de-AT" sz="3600" i="1" dirty="0" smtClean="0"/>
            </a:br>
            <a:r>
              <a:rPr lang="de-AT" sz="3600" i="1" dirty="0" smtClean="0"/>
              <a:t>(Benedikt </a:t>
            </a:r>
            <a:r>
              <a:rPr lang="de-AT" sz="3600" i="1" dirty="0"/>
              <a:t>XVI. zitiert in LS193</a:t>
            </a:r>
            <a:r>
              <a:rPr lang="de-AT" sz="3600" i="1" dirty="0" smtClean="0"/>
              <a:t>)</a:t>
            </a:r>
            <a:endParaRPr lang="es-BO" sz="3600" dirty="0"/>
          </a:p>
        </p:txBody>
      </p:sp>
      <p:pic>
        <p:nvPicPr>
          <p:cNvPr id="4" name="Grafik 3">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64929" y="116632"/>
            <a:ext cx="3553868" cy="3134853"/>
          </a:xfrm>
          <a:prstGeom prst="rect">
            <a:avLst/>
          </a:prstGeom>
        </p:spPr>
      </p:pic>
    </p:spTree>
    <p:extLst>
      <p:ext uri="{BB962C8B-B14F-4D97-AF65-F5344CB8AC3E}">
        <p14:creationId xmlns:p14="http://schemas.microsoft.com/office/powerpoint/2010/main" val="4060651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Inhaltsplatzhalter 2"/>
          <p:cNvSpPr>
            <a:spLocks noGrp="1"/>
          </p:cNvSpPr>
          <p:nvPr>
            <p:ph idx="1"/>
          </p:nvPr>
        </p:nvSpPr>
        <p:spPr>
          <a:xfrm>
            <a:off x="119336" y="227107"/>
            <a:ext cx="6120680" cy="5938198"/>
          </a:xfrm>
        </p:spPr>
        <p:txBody>
          <a:bodyPr>
            <a:noAutofit/>
          </a:bodyPr>
          <a:lstStyle/>
          <a:p>
            <a:pPr marL="457200" lvl="1" indent="0">
              <a:buNone/>
            </a:pPr>
            <a:r>
              <a:rPr lang="de-AT" sz="3600" b="1" dirty="0">
                <a:hlinkClick r:id="rId3"/>
              </a:rPr>
              <a:t>Wir haben nicht nur ein Treibhausgas-Problem. </a:t>
            </a:r>
            <a:endParaRPr lang="de-AT" sz="3200" dirty="0"/>
          </a:p>
          <a:p>
            <a:endParaRPr lang="de-AT" sz="800" dirty="0"/>
          </a:p>
          <a:p>
            <a:pPr marL="457200" indent="-457200">
              <a:buFont typeface="+mj-lt"/>
              <a:buAutoNum type="arabicPeriod"/>
            </a:pPr>
            <a:r>
              <a:rPr lang="de-AT" sz="2800" b="1" dirty="0" smtClean="0"/>
              <a:t>Klimakrise:</a:t>
            </a:r>
            <a:r>
              <a:rPr lang="de-AT" sz="2400" b="1" dirty="0" smtClean="0"/>
              <a:t> </a:t>
            </a:r>
            <a:r>
              <a:rPr lang="de-AT" sz="2400" dirty="0"/>
              <a:t>Begrenzung der globalen Erwärmung, Ausstieg aus fossilen Energien</a:t>
            </a:r>
          </a:p>
          <a:p>
            <a:pPr marL="457200" lvl="0" indent="-457200">
              <a:buFont typeface="+mj-lt"/>
              <a:buAutoNum type="arabicPeriod"/>
            </a:pPr>
            <a:r>
              <a:rPr lang="de-AT" sz="2800" b="1" dirty="0" smtClean="0"/>
              <a:t>Landnutzung</a:t>
            </a:r>
            <a:r>
              <a:rPr lang="de-AT" sz="2400" dirty="0"/>
              <a:t>: Bodenverbrauch </a:t>
            </a:r>
            <a:endParaRPr lang="de-AT" sz="2400" dirty="0" smtClean="0"/>
          </a:p>
          <a:p>
            <a:pPr marL="457200" lvl="0" indent="-457200">
              <a:buFont typeface="+mj-lt"/>
              <a:buAutoNum type="arabicPeriod"/>
            </a:pPr>
            <a:r>
              <a:rPr lang="de-AT" sz="2800" b="1" dirty="0" smtClean="0"/>
              <a:t>Erhalt </a:t>
            </a:r>
            <a:r>
              <a:rPr lang="de-AT" sz="2800" b="1" dirty="0"/>
              <a:t>der genetischen Vielfalt</a:t>
            </a:r>
            <a:r>
              <a:rPr lang="de-AT" sz="2800" dirty="0"/>
              <a:t> </a:t>
            </a:r>
            <a:r>
              <a:rPr lang="de-AT" sz="2400" dirty="0" smtClean="0"/>
              <a:t/>
            </a:r>
            <a:br>
              <a:rPr lang="de-AT" sz="2400" dirty="0" smtClean="0"/>
            </a:br>
            <a:r>
              <a:rPr lang="de-AT" sz="2400" dirty="0" smtClean="0"/>
              <a:t>und </a:t>
            </a:r>
            <a:r>
              <a:rPr lang="de-AT" sz="2400" dirty="0"/>
              <a:t>Artenschutz</a:t>
            </a:r>
          </a:p>
          <a:p>
            <a:pPr marL="457200" lvl="0" indent="-457200">
              <a:buFont typeface="+mj-lt"/>
              <a:buAutoNum type="arabicPeriod"/>
            </a:pPr>
            <a:r>
              <a:rPr lang="de-AT" sz="2800" b="1" dirty="0"/>
              <a:t>Phosphor- und Stickstoffemissionen </a:t>
            </a:r>
            <a:endParaRPr lang="de-AT" sz="2800" dirty="0"/>
          </a:p>
          <a:p>
            <a:pPr marL="457200" lvl="0" indent="-457200">
              <a:buFont typeface="+mj-lt"/>
              <a:buAutoNum type="arabicPeriod"/>
            </a:pPr>
            <a:r>
              <a:rPr lang="de-AT" sz="2800" b="1" dirty="0"/>
              <a:t>Süßwasserverbrauch</a:t>
            </a:r>
            <a:r>
              <a:rPr lang="de-AT" sz="2400" dirty="0"/>
              <a:t>, Grundwasser und trockene Böden</a:t>
            </a:r>
          </a:p>
          <a:p>
            <a:pPr marL="457200" lvl="0" indent="-457200">
              <a:buFont typeface="+mj-lt"/>
              <a:buAutoNum type="arabicPeriod"/>
            </a:pPr>
            <a:r>
              <a:rPr lang="de-AT" sz="2800" b="1" dirty="0" smtClean="0"/>
              <a:t>langlebige </a:t>
            </a:r>
            <a:r>
              <a:rPr lang="de-AT" sz="2800" b="1" dirty="0"/>
              <a:t>Schadstoffe</a:t>
            </a:r>
            <a:r>
              <a:rPr lang="de-AT" sz="2800" dirty="0"/>
              <a:t> </a:t>
            </a:r>
            <a:r>
              <a:rPr lang="de-AT" sz="2800" dirty="0" smtClean="0"/>
              <a:t/>
            </a:r>
            <a:br>
              <a:rPr lang="de-AT" sz="2800" dirty="0" smtClean="0"/>
            </a:br>
            <a:r>
              <a:rPr lang="de-AT" sz="2400" dirty="0" smtClean="0"/>
              <a:t>z.B</a:t>
            </a:r>
            <a:r>
              <a:rPr lang="de-AT" sz="2400" dirty="0"/>
              <a:t>. </a:t>
            </a:r>
            <a:r>
              <a:rPr lang="de-AT" sz="2400" b="1" dirty="0"/>
              <a:t>radioaktiver Abfall </a:t>
            </a:r>
            <a:r>
              <a:rPr lang="de-AT" sz="2400" dirty="0"/>
              <a:t>und</a:t>
            </a:r>
            <a:r>
              <a:rPr lang="de-AT" sz="2400" b="1" dirty="0"/>
              <a:t> </a:t>
            </a:r>
            <a:r>
              <a:rPr lang="de-AT" sz="2400" b="1" dirty="0" smtClean="0"/>
              <a:t>Mikroplastik</a:t>
            </a:r>
            <a:endParaRPr lang="es-BO" sz="3600" dirty="0"/>
          </a:p>
        </p:txBody>
      </p:sp>
      <p:pic>
        <p:nvPicPr>
          <p:cNvPr id="2" name="Grafik 1">
            <a:hlinkClick r:id="rId4"/>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059784" y="0"/>
            <a:ext cx="5697374" cy="6165305"/>
          </a:xfrm>
          <a:prstGeom prst="rect">
            <a:avLst/>
          </a:prstGeom>
        </p:spPr>
      </p:pic>
      <p:sp>
        <p:nvSpPr>
          <p:cNvPr id="3" name="Textfeld 2"/>
          <p:cNvSpPr txBox="1"/>
          <p:nvPr/>
        </p:nvSpPr>
        <p:spPr>
          <a:xfrm>
            <a:off x="119336" y="6364938"/>
            <a:ext cx="11937755" cy="600164"/>
          </a:xfrm>
          <a:prstGeom prst="rect">
            <a:avLst/>
          </a:prstGeom>
          <a:noFill/>
        </p:spPr>
        <p:txBody>
          <a:bodyPr wrap="none" rtlCol="0">
            <a:spAutoFit/>
          </a:bodyPr>
          <a:lstStyle/>
          <a:p>
            <a:r>
              <a:rPr lang="de-AT" sz="3300" b="1" dirty="0" smtClean="0"/>
              <a:t>Wissenschaft warnt </a:t>
            </a:r>
            <a:r>
              <a:rPr lang="de-AT" sz="3300" b="1" dirty="0"/>
              <a:t>vor einem </a:t>
            </a:r>
            <a:r>
              <a:rPr lang="de-AT" sz="3300" b="1" u="sng" dirty="0">
                <a:hlinkClick r:id="rId6"/>
              </a:rPr>
              <a:t>6. Massensterben der </a:t>
            </a:r>
            <a:r>
              <a:rPr lang="de-AT" sz="3300" b="1" u="sng" dirty="0" smtClean="0">
                <a:hlinkClick r:id="rId6"/>
              </a:rPr>
              <a:t>Erdgeschichte</a:t>
            </a:r>
            <a:endParaRPr lang="de-AT" sz="3300" b="1" dirty="0"/>
          </a:p>
        </p:txBody>
      </p:sp>
    </p:spTree>
    <p:extLst>
      <p:ext uri="{BB962C8B-B14F-4D97-AF65-F5344CB8AC3E}">
        <p14:creationId xmlns:p14="http://schemas.microsoft.com/office/powerpoint/2010/main" val="2164588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Inhaltsplatzhalter 2"/>
          <p:cNvSpPr>
            <a:spLocks noGrp="1"/>
          </p:cNvSpPr>
          <p:nvPr>
            <p:ph idx="1"/>
          </p:nvPr>
        </p:nvSpPr>
        <p:spPr>
          <a:xfrm>
            <a:off x="-384720" y="4149080"/>
            <a:ext cx="5688632" cy="6303205"/>
          </a:xfrm>
        </p:spPr>
        <p:txBody>
          <a:bodyPr>
            <a:noAutofit/>
          </a:bodyPr>
          <a:lstStyle/>
          <a:p>
            <a:pPr marL="457200" lvl="1" indent="0">
              <a:lnSpc>
                <a:spcPts val="4400"/>
              </a:lnSpc>
              <a:spcBef>
                <a:spcPts val="600"/>
              </a:spcBef>
              <a:buNone/>
            </a:pPr>
            <a:r>
              <a:rPr lang="de-AT" sz="4400" b="1" dirty="0"/>
              <a:t>Klimapolitik: </a:t>
            </a:r>
            <a:r>
              <a:rPr lang="de-AT" sz="4400" b="1" dirty="0" smtClean="0"/>
              <a:t/>
            </a:r>
            <a:br>
              <a:rPr lang="de-AT" sz="4400" b="1" dirty="0" smtClean="0"/>
            </a:br>
            <a:r>
              <a:rPr lang="de-AT" sz="4400" b="1" dirty="0" smtClean="0"/>
              <a:t>Österreich </a:t>
            </a:r>
            <a:br>
              <a:rPr lang="de-AT" sz="4400" b="1" dirty="0" smtClean="0"/>
            </a:br>
            <a:r>
              <a:rPr lang="de-AT" sz="4400" b="1" dirty="0" smtClean="0"/>
              <a:t>ist leider</a:t>
            </a:r>
            <a:br>
              <a:rPr lang="de-AT" sz="4400" b="1" dirty="0" smtClean="0"/>
            </a:br>
            <a:r>
              <a:rPr lang="de-AT" sz="4400" b="1" dirty="0" smtClean="0"/>
              <a:t>kein Musterland </a:t>
            </a:r>
            <a:endParaRPr lang="de-AT" sz="4400" dirty="0"/>
          </a:p>
          <a:p>
            <a:pPr marL="457200" lvl="1" indent="0">
              <a:buNone/>
            </a:pPr>
            <a:endParaRPr lang="es-BO" sz="3600" dirty="0"/>
          </a:p>
        </p:txBody>
      </p:sp>
      <p:pic>
        <p:nvPicPr>
          <p:cNvPr id="4" name="Grafik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1203"/>
            <a:ext cx="5500612" cy="4065869"/>
          </a:xfrm>
          <a:prstGeom prst="rect">
            <a:avLst/>
          </a:prstGeom>
        </p:spPr>
      </p:pic>
      <p:pic>
        <p:nvPicPr>
          <p:cNvPr id="3" name="Grafik 2">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935760" y="2036845"/>
            <a:ext cx="8136904" cy="5424603"/>
          </a:xfrm>
          <a:prstGeom prst="rect">
            <a:avLst/>
          </a:prstGeom>
        </p:spPr>
      </p:pic>
      <p:sp>
        <p:nvSpPr>
          <p:cNvPr id="2" name="Textfeld 1"/>
          <p:cNvSpPr txBox="1"/>
          <p:nvPr/>
        </p:nvSpPr>
        <p:spPr>
          <a:xfrm>
            <a:off x="8760296" y="4377298"/>
            <a:ext cx="1584176" cy="707886"/>
          </a:xfrm>
          <a:prstGeom prst="rect">
            <a:avLst/>
          </a:prstGeom>
          <a:noFill/>
        </p:spPr>
        <p:txBody>
          <a:bodyPr wrap="square" rtlCol="0">
            <a:spAutoFit/>
          </a:bodyPr>
          <a:lstStyle/>
          <a:p>
            <a:r>
              <a:rPr lang="de-DE" sz="4000" b="1" dirty="0" smtClean="0"/>
              <a:t>|2022</a:t>
            </a:r>
            <a:endParaRPr lang="de-AT" sz="4000" b="1" dirty="0"/>
          </a:p>
        </p:txBody>
      </p:sp>
      <p:sp>
        <p:nvSpPr>
          <p:cNvPr id="7" name="Textfeld 6"/>
          <p:cNvSpPr txBox="1"/>
          <p:nvPr/>
        </p:nvSpPr>
        <p:spPr>
          <a:xfrm>
            <a:off x="10848528" y="5817458"/>
            <a:ext cx="1584176" cy="707886"/>
          </a:xfrm>
          <a:prstGeom prst="rect">
            <a:avLst/>
          </a:prstGeom>
          <a:noFill/>
        </p:spPr>
        <p:txBody>
          <a:bodyPr wrap="square" rtlCol="0">
            <a:spAutoFit/>
          </a:bodyPr>
          <a:lstStyle/>
          <a:p>
            <a:r>
              <a:rPr lang="de-DE" sz="4000" b="1" dirty="0" smtClean="0"/>
              <a:t>|2040</a:t>
            </a:r>
            <a:endParaRPr lang="de-AT" sz="4000" b="1" dirty="0"/>
          </a:p>
        </p:txBody>
      </p:sp>
    </p:spTree>
    <p:extLst>
      <p:ext uri="{BB962C8B-B14F-4D97-AF65-F5344CB8AC3E}">
        <p14:creationId xmlns:p14="http://schemas.microsoft.com/office/powerpoint/2010/main" val="840585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51342"/>
            <a:ext cx="11784632" cy="8054396"/>
          </a:xfrm>
          <a:prstGeom prst="rect">
            <a:avLst/>
          </a:prstGeom>
        </p:spPr>
      </p:pic>
      <p:sp>
        <p:nvSpPr>
          <p:cNvPr id="7" name="Textfeld 6"/>
          <p:cNvSpPr txBox="1"/>
          <p:nvPr/>
        </p:nvSpPr>
        <p:spPr>
          <a:xfrm>
            <a:off x="4799856" y="764704"/>
            <a:ext cx="4608512" cy="461665"/>
          </a:xfrm>
          <a:prstGeom prst="rect">
            <a:avLst/>
          </a:prstGeom>
          <a:noFill/>
        </p:spPr>
        <p:txBody>
          <a:bodyPr wrap="square" rtlCol="0">
            <a:spAutoFit/>
          </a:bodyPr>
          <a:lstStyle/>
          <a:p>
            <a:r>
              <a:rPr lang="de-DE" sz="2400" b="1" dirty="0" smtClean="0"/>
              <a:t>Malta 4,1 t CO2-Äquivalent/Kopf</a:t>
            </a:r>
            <a:endParaRPr lang="de-AT" sz="2400" b="1" dirty="0"/>
          </a:p>
        </p:txBody>
      </p:sp>
      <p:sp>
        <p:nvSpPr>
          <p:cNvPr id="9" name="Textfeld 8"/>
          <p:cNvSpPr txBox="1"/>
          <p:nvPr/>
        </p:nvSpPr>
        <p:spPr>
          <a:xfrm>
            <a:off x="6888088" y="3645024"/>
            <a:ext cx="4608512" cy="461665"/>
          </a:xfrm>
          <a:prstGeom prst="rect">
            <a:avLst/>
          </a:prstGeom>
          <a:noFill/>
        </p:spPr>
        <p:txBody>
          <a:bodyPr wrap="square" rtlCol="0">
            <a:spAutoFit/>
          </a:bodyPr>
          <a:lstStyle/>
          <a:p>
            <a:r>
              <a:rPr lang="de-DE" sz="2400" b="1" dirty="0" smtClean="0"/>
              <a:t>EU-27:  7,1 t CO2-Äquivalent/Kopf</a:t>
            </a:r>
            <a:endParaRPr lang="de-AT" sz="2400" b="1" dirty="0"/>
          </a:p>
        </p:txBody>
      </p:sp>
      <p:sp>
        <p:nvSpPr>
          <p:cNvPr id="10" name="Textfeld 9"/>
          <p:cNvSpPr txBox="1"/>
          <p:nvPr/>
        </p:nvSpPr>
        <p:spPr>
          <a:xfrm>
            <a:off x="7464152" y="4103046"/>
            <a:ext cx="4608512" cy="461665"/>
          </a:xfrm>
          <a:prstGeom prst="rect">
            <a:avLst/>
          </a:prstGeom>
          <a:noFill/>
        </p:spPr>
        <p:txBody>
          <a:bodyPr wrap="square" rtlCol="0">
            <a:spAutoFit/>
          </a:bodyPr>
          <a:lstStyle/>
          <a:p>
            <a:r>
              <a:rPr lang="de-DE" sz="2400" b="1" dirty="0" smtClean="0">
                <a:solidFill>
                  <a:srgbClr val="FF0000"/>
                </a:solidFill>
              </a:rPr>
              <a:t>Österreich</a:t>
            </a:r>
            <a:endParaRPr lang="de-AT" sz="2400" b="1" dirty="0">
              <a:solidFill>
                <a:srgbClr val="FF0000"/>
              </a:solidFill>
            </a:endParaRPr>
          </a:p>
        </p:txBody>
      </p:sp>
      <p:sp>
        <p:nvSpPr>
          <p:cNvPr id="12" name="Textfeld 11"/>
          <p:cNvSpPr txBox="1"/>
          <p:nvPr/>
        </p:nvSpPr>
        <p:spPr>
          <a:xfrm>
            <a:off x="7583488" y="4725144"/>
            <a:ext cx="4608512" cy="461665"/>
          </a:xfrm>
          <a:prstGeom prst="rect">
            <a:avLst/>
          </a:prstGeom>
          <a:noFill/>
        </p:spPr>
        <p:txBody>
          <a:bodyPr wrap="square" rtlCol="0">
            <a:spAutoFit/>
          </a:bodyPr>
          <a:lstStyle/>
          <a:p>
            <a:r>
              <a:rPr lang="de-DE" sz="2400" b="1" dirty="0" smtClean="0">
                <a:solidFill>
                  <a:schemeClr val="tx2"/>
                </a:solidFill>
              </a:rPr>
              <a:t>8,8  Deutschland</a:t>
            </a:r>
            <a:endParaRPr lang="de-AT" sz="2400" b="1" dirty="0">
              <a:solidFill>
                <a:schemeClr val="tx2"/>
              </a:solidFill>
            </a:endParaRPr>
          </a:p>
        </p:txBody>
      </p:sp>
      <p:sp>
        <p:nvSpPr>
          <p:cNvPr id="13" name="Textfeld 12"/>
          <p:cNvSpPr txBox="1"/>
          <p:nvPr/>
        </p:nvSpPr>
        <p:spPr>
          <a:xfrm>
            <a:off x="9408368" y="5692001"/>
            <a:ext cx="4608512" cy="461665"/>
          </a:xfrm>
          <a:prstGeom prst="rect">
            <a:avLst/>
          </a:prstGeom>
          <a:noFill/>
        </p:spPr>
        <p:txBody>
          <a:bodyPr wrap="square" rtlCol="0">
            <a:spAutoFit/>
          </a:bodyPr>
          <a:lstStyle/>
          <a:p>
            <a:r>
              <a:rPr lang="de-DE" sz="2400" b="1" dirty="0" smtClean="0"/>
              <a:t>14,4 Luxemburg </a:t>
            </a:r>
            <a:endParaRPr lang="de-AT" sz="2400" b="1" dirty="0"/>
          </a:p>
        </p:txBody>
      </p:sp>
    </p:spTree>
    <p:extLst>
      <p:ext uri="{BB962C8B-B14F-4D97-AF65-F5344CB8AC3E}">
        <p14:creationId xmlns:p14="http://schemas.microsoft.com/office/powerpoint/2010/main" val="1992790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91344" y="0"/>
            <a:ext cx="7992888" cy="3501008"/>
          </a:xfrm>
        </p:spPr>
        <p:txBody>
          <a:bodyPr>
            <a:normAutofit fontScale="70000" lnSpcReduction="20000"/>
          </a:bodyPr>
          <a:lstStyle/>
          <a:p>
            <a:pPr marL="457200" lvl="1" indent="0">
              <a:buNone/>
            </a:pPr>
            <a:r>
              <a:rPr lang="de-DE" sz="4600" b="1" dirty="0" smtClean="0"/>
              <a:t>Sehen … Urteilen …</a:t>
            </a:r>
            <a:endParaRPr lang="de-AT" sz="4600" b="1" dirty="0"/>
          </a:p>
          <a:p>
            <a:pPr lvl="1"/>
            <a:endParaRPr lang="de-DE" sz="1700" b="1" dirty="0" smtClean="0"/>
          </a:p>
          <a:p>
            <a:r>
              <a:rPr lang="de-AT" sz="3400" dirty="0"/>
              <a:t>Papst Franziskus findet dazu klare Worte: </a:t>
            </a:r>
            <a:r>
              <a:rPr lang="de-AT" sz="3400" dirty="0" smtClean="0"/>
              <a:t/>
            </a:r>
            <a:br>
              <a:rPr lang="de-AT" sz="3400" dirty="0" smtClean="0"/>
            </a:br>
            <a:r>
              <a:rPr lang="de-AT" sz="3400" dirty="0" smtClean="0"/>
              <a:t>Es </a:t>
            </a:r>
            <a:r>
              <a:rPr lang="de-AT" sz="3400" dirty="0"/>
              <a:t>dürfen nicht „zwanzig Prozent der Weltbevölkerung Ressourcen in solchem Maß verbrauchen, dass sie den armen Nationen und den kommenden Generationen das rauben, was diese zum Überleben brauchen“. (LS95). </a:t>
            </a:r>
            <a:endParaRPr lang="de-AT" sz="4600" dirty="0"/>
          </a:p>
          <a:p>
            <a:r>
              <a:rPr lang="de-AT" sz="3400" dirty="0"/>
              <a:t> </a:t>
            </a:r>
            <a:r>
              <a:rPr lang="de-AT" sz="3400" dirty="0" smtClean="0"/>
              <a:t>Es </a:t>
            </a:r>
            <a:r>
              <a:rPr lang="de-AT" sz="3400" dirty="0"/>
              <a:t>müssten uns „die </a:t>
            </a:r>
            <a:r>
              <a:rPr lang="de-AT" sz="3400" b="1" dirty="0"/>
              <a:t>Ungerechtigkeiten in Wut versetzen</a:t>
            </a:r>
            <a:r>
              <a:rPr lang="de-AT" sz="3400" dirty="0"/>
              <a:t>“, weil einige </a:t>
            </a:r>
            <a:r>
              <a:rPr lang="de-AT" sz="3400" b="1" dirty="0"/>
              <a:t>„ein Ausmaß an Verschwendung hinter sich zurücklassen, das unmöglich verallgemeinert werden könnte, ohne den Planeten zu zerstören.</a:t>
            </a:r>
            <a:r>
              <a:rPr lang="de-AT" sz="3400" dirty="0"/>
              <a:t>“ (LS90)</a:t>
            </a:r>
            <a:endParaRPr lang="de-AT" sz="4600" dirty="0"/>
          </a:p>
          <a:p>
            <a:pPr lvl="1"/>
            <a:endParaRPr lang="de-AT" b="1" dirty="0" smtClean="0"/>
          </a:p>
          <a:p>
            <a:pPr lvl="1"/>
            <a:endParaRPr lang="de-AT" b="1" dirty="0"/>
          </a:p>
          <a:p>
            <a:endParaRPr lang="de-AT" dirty="0"/>
          </a:p>
          <a:p>
            <a:endParaRPr lang="de-AT" dirty="0" smtClean="0"/>
          </a:p>
        </p:txBody>
      </p:sp>
      <p:pic>
        <p:nvPicPr>
          <p:cNvPr id="4" name="Grafik 3">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65651" y="0"/>
            <a:ext cx="4132230" cy="3645024"/>
          </a:xfrm>
          <a:prstGeom prst="rect">
            <a:avLst/>
          </a:prstGeom>
        </p:spPr>
      </p:pic>
      <p:sp>
        <p:nvSpPr>
          <p:cNvPr id="5" name="Textfeld 4"/>
          <p:cNvSpPr txBox="1"/>
          <p:nvPr/>
        </p:nvSpPr>
        <p:spPr>
          <a:xfrm>
            <a:off x="-168696" y="3444046"/>
            <a:ext cx="12087493" cy="3447098"/>
          </a:xfrm>
          <a:prstGeom prst="rect">
            <a:avLst/>
          </a:prstGeom>
          <a:noFill/>
        </p:spPr>
        <p:txBody>
          <a:bodyPr wrap="square" rtlCol="0">
            <a:spAutoFit/>
          </a:bodyPr>
          <a:lstStyle/>
          <a:p>
            <a:pPr lvl="1"/>
            <a:r>
              <a:rPr lang="de-DE" sz="3200" b="1" dirty="0" smtClean="0"/>
              <a:t>…. Handeln: </a:t>
            </a:r>
          </a:p>
          <a:p>
            <a:pPr marL="742950" lvl="1" indent="-285750">
              <a:buFont typeface="Arial" panose="020B0604020202020204" pitchFamily="34" charset="0"/>
              <a:buChar char="•"/>
            </a:pPr>
            <a:r>
              <a:rPr lang="de-AT" sz="2800" dirty="0" smtClean="0"/>
              <a:t>Österreichs Sorgenkind: </a:t>
            </a:r>
            <a:r>
              <a:rPr lang="de-AT" sz="2800" b="1" dirty="0" smtClean="0"/>
              <a:t>Mobilitätswende und nachhaltige Raumplanung  </a:t>
            </a:r>
            <a:endParaRPr lang="de-AT" sz="3200" dirty="0"/>
          </a:p>
          <a:p>
            <a:pPr marL="742950" lvl="1" indent="-285750">
              <a:buFont typeface="Arial" panose="020B0604020202020204" pitchFamily="34" charset="0"/>
              <a:buChar char="•"/>
            </a:pPr>
            <a:r>
              <a:rPr lang="de-AT" sz="2800" b="1" dirty="0" smtClean="0"/>
              <a:t>Bodenschutz </a:t>
            </a:r>
            <a:r>
              <a:rPr lang="de-AT" sz="2800" dirty="0" smtClean="0"/>
              <a:t>(unser größtes Umweltproblem): </a:t>
            </a:r>
            <a:r>
              <a:rPr lang="de-AT" sz="2800" b="1" dirty="0" smtClean="0"/>
              <a:t>lokale Initiativen stärken</a:t>
            </a:r>
            <a:endParaRPr lang="de-AT" sz="3200" dirty="0"/>
          </a:p>
          <a:p>
            <a:pPr marL="742950" lvl="1" indent="-285750">
              <a:buFont typeface="Arial" panose="020B0604020202020204" pitchFamily="34" charset="0"/>
              <a:buChar char="•"/>
            </a:pPr>
            <a:r>
              <a:rPr lang="de-AT" sz="2800" b="1" dirty="0"/>
              <a:t>Ernährung: </a:t>
            </a:r>
            <a:r>
              <a:rPr lang="de-AT" sz="2800" dirty="0"/>
              <a:t>weniger Fleischkonsum, mehr regionale, biologische </a:t>
            </a:r>
            <a:r>
              <a:rPr lang="de-AT" sz="2800" dirty="0" smtClean="0"/>
              <a:t>Landwirtschaft, (gesetzliche) Initiativen gegen Lebensmittelverschwendung </a:t>
            </a:r>
            <a:endParaRPr lang="de-AT" sz="3600" dirty="0"/>
          </a:p>
          <a:p>
            <a:pPr marL="742950" lvl="1" indent="-285750">
              <a:buFont typeface="Arial" panose="020B0604020202020204" pitchFamily="34" charset="0"/>
              <a:buChar char="•"/>
            </a:pPr>
            <a:r>
              <a:rPr lang="de-AT" sz="2800" b="1" dirty="0"/>
              <a:t>weniger </a:t>
            </a:r>
            <a:r>
              <a:rPr lang="de-AT" sz="2800" b="1" dirty="0" smtClean="0"/>
              <a:t>Ressourcenverbrauch: </a:t>
            </a:r>
            <a:r>
              <a:rPr lang="de-AT" sz="2800" dirty="0" smtClean="0"/>
              <a:t>Müllvermeidung, Kreislaufwirtschaft, Energiewende und Energieeinsparung </a:t>
            </a:r>
            <a:endParaRPr lang="de-AT" sz="3600" dirty="0"/>
          </a:p>
          <a:p>
            <a:endParaRPr lang="de-AT" dirty="0"/>
          </a:p>
        </p:txBody>
      </p:sp>
    </p:spTree>
    <p:extLst>
      <p:ext uri="{BB962C8B-B14F-4D97-AF65-F5344CB8AC3E}">
        <p14:creationId xmlns:p14="http://schemas.microsoft.com/office/powerpoint/2010/main" val="19444119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7464152" y="332656"/>
            <a:ext cx="4406280" cy="6264696"/>
          </a:xfrm>
        </p:spPr>
        <p:txBody>
          <a:bodyPr>
            <a:normAutofit lnSpcReduction="10000"/>
          </a:bodyPr>
          <a:lstStyle/>
          <a:p>
            <a:pPr marL="0" indent="0">
              <a:buNone/>
            </a:pPr>
            <a:r>
              <a:rPr lang="de-DE" sz="4400" b="1" dirty="0" smtClean="0"/>
              <a:t>Klimapolitik: </a:t>
            </a:r>
            <a:endParaRPr lang="de-AT" sz="4400" b="1" dirty="0" smtClean="0"/>
          </a:p>
          <a:p>
            <a:pPr marL="0" indent="0">
              <a:buNone/>
            </a:pPr>
            <a:endParaRPr lang="de-AT" dirty="0"/>
          </a:p>
          <a:p>
            <a:pPr marL="0" indent="0">
              <a:buNone/>
            </a:pPr>
            <a:r>
              <a:rPr lang="de-AT" sz="3600" dirty="0" smtClean="0">
                <a:hlinkClick r:id="rId3"/>
              </a:rPr>
              <a:t>Zivilgesellschaft ist notwendig</a:t>
            </a:r>
            <a:r>
              <a:rPr lang="de-AT" sz="3600" dirty="0">
                <a:hlinkClick r:id="rId3"/>
              </a:rPr>
              <a:t>, </a:t>
            </a:r>
            <a:r>
              <a:rPr lang="de-AT" sz="3600" dirty="0"/>
              <a:t>um die Regierungen zu „verpflichten, </a:t>
            </a:r>
            <a:r>
              <a:rPr lang="de-AT" sz="3600" b="1" dirty="0"/>
              <a:t>rigorosere Vorschriften, Vorgehensweisen </a:t>
            </a:r>
            <a:r>
              <a:rPr lang="de-AT" sz="3600" b="1" dirty="0" smtClean="0"/>
              <a:t/>
            </a:r>
            <a:br>
              <a:rPr lang="de-AT" sz="3600" b="1" dirty="0" smtClean="0"/>
            </a:br>
            <a:r>
              <a:rPr lang="de-AT" sz="3600" b="1" dirty="0" smtClean="0"/>
              <a:t>und </a:t>
            </a:r>
            <a:r>
              <a:rPr lang="de-AT" sz="3600" b="1" dirty="0"/>
              <a:t>Kontrollen zu entwickeln.“ </a:t>
            </a:r>
            <a:r>
              <a:rPr lang="de-AT" sz="3600" dirty="0"/>
              <a:t>(LS 179</a:t>
            </a:r>
            <a:r>
              <a:rPr lang="de-AT" sz="3600" dirty="0" smtClean="0"/>
              <a:t>)</a:t>
            </a:r>
          </a:p>
          <a:p>
            <a:pPr marL="0" indent="0">
              <a:buNone/>
            </a:pPr>
            <a:endParaRPr lang="de-AT" dirty="0"/>
          </a:p>
          <a:p>
            <a:endParaRPr lang="de-AT" dirty="0"/>
          </a:p>
        </p:txBody>
      </p:sp>
      <p:pic>
        <p:nvPicPr>
          <p:cNvPr id="4" name="Grafik 3">
            <a:hlinkClick r:id="rId4"/>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171400"/>
            <a:ext cx="6732165" cy="6858000"/>
          </a:xfrm>
          <a:prstGeom prst="rect">
            <a:avLst/>
          </a:prstGeom>
        </p:spPr>
      </p:pic>
    </p:spTree>
    <p:extLst>
      <p:ext uri="{BB962C8B-B14F-4D97-AF65-F5344CB8AC3E}">
        <p14:creationId xmlns:p14="http://schemas.microsoft.com/office/powerpoint/2010/main" val="33524790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6312024" y="116632"/>
            <a:ext cx="5400600" cy="6048672"/>
          </a:xfrm>
        </p:spPr>
        <p:txBody>
          <a:bodyPr>
            <a:normAutofit/>
          </a:bodyPr>
          <a:lstStyle/>
          <a:p>
            <a:pPr marL="0" indent="0">
              <a:buNone/>
            </a:pPr>
            <a:r>
              <a:rPr lang="de-AT" sz="6000" b="1" dirty="0"/>
              <a:t>Wir haben ein besonderes „Sorgenkind</a:t>
            </a:r>
            <a:r>
              <a:rPr lang="de-AT" sz="6000" b="1" dirty="0" smtClean="0"/>
              <a:t>“:</a:t>
            </a:r>
          </a:p>
          <a:p>
            <a:pPr marL="0" indent="0">
              <a:buNone/>
            </a:pPr>
            <a:endParaRPr lang="de-AT" sz="4000" b="1" dirty="0" smtClean="0"/>
          </a:p>
          <a:p>
            <a:pPr marL="0" indent="0">
              <a:buNone/>
            </a:pPr>
            <a:r>
              <a:rPr lang="de-AT" sz="6000" b="1" dirty="0" smtClean="0"/>
              <a:t>Die Verkehrs-Politik </a:t>
            </a:r>
            <a:endParaRPr lang="de-AT" sz="6000" dirty="0"/>
          </a:p>
          <a:p>
            <a:pPr marL="0" indent="0">
              <a:buNone/>
            </a:pPr>
            <a:endParaRPr lang="de-AT" sz="3600" dirty="0" smtClean="0"/>
          </a:p>
          <a:p>
            <a:pPr marL="0" indent="0">
              <a:buNone/>
            </a:pPr>
            <a:endParaRPr lang="de-AT" dirty="0"/>
          </a:p>
          <a:p>
            <a:endParaRPr lang="de-AT" dirty="0"/>
          </a:p>
        </p:txBody>
      </p:sp>
      <p:pic>
        <p:nvPicPr>
          <p:cNvPr id="2" name="Grafik 1">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074" y="16034"/>
            <a:ext cx="5947360" cy="6858000"/>
          </a:xfrm>
          <a:prstGeom prst="rect">
            <a:avLst/>
          </a:prstGeom>
        </p:spPr>
      </p:pic>
    </p:spTree>
    <p:extLst>
      <p:ext uri="{BB962C8B-B14F-4D97-AF65-F5344CB8AC3E}">
        <p14:creationId xmlns:p14="http://schemas.microsoft.com/office/powerpoint/2010/main" val="35095039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51784" y="0"/>
            <a:ext cx="8229601" cy="6858000"/>
          </a:xfrm>
          <a:prstGeom prst="rect">
            <a:avLst/>
          </a:prstGeom>
        </p:spPr>
      </p:pic>
      <p:sp>
        <p:nvSpPr>
          <p:cNvPr id="7" name="Textfeld 6"/>
          <p:cNvSpPr txBox="1"/>
          <p:nvPr/>
        </p:nvSpPr>
        <p:spPr>
          <a:xfrm>
            <a:off x="5087888" y="1391572"/>
            <a:ext cx="3744416" cy="5493812"/>
          </a:xfrm>
          <a:prstGeom prst="rect">
            <a:avLst/>
          </a:prstGeom>
          <a:noFill/>
        </p:spPr>
        <p:txBody>
          <a:bodyPr wrap="square" rtlCol="0">
            <a:spAutoFit/>
          </a:bodyPr>
          <a:lstStyle/>
          <a:p>
            <a:pPr>
              <a:spcAft>
                <a:spcPts val="600"/>
              </a:spcAft>
            </a:pPr>
            <a:r>
              <a:rPr lang="de-DE" sz="3200" b="1" dirty="0" smtClean="0"/>
              <a:t>Österreich</a:t>
            </a:r>
          </a:p>
          <a:p>
            <a:pPr>
              <a:spcAft>
                <a:spcPts val="600"/>
              </a:spcAft>
            </a:pPr>
            <a:r>
              <a:rPr lang="de-DE" sz="3200" b="1" dirty="0" smtClean="0"/>
              <a:t>Slowenien</a:t>
            </a:r>
          </a:p>
          <a:p>
            <a:pPr>
              <a:spcAft>
                <a:spcPts val="600"/>
              </a:spcAft>
            </a:pPr>
            <a:r>
              <a:rPr lang="de-DE" sz="3200" b="1" dirty="0" smtClean="0"/>
              <a:t>Deutschland</a:t>
            </a:r>
          </a:p>
          <a:p>
            <a:pPr>
              <a:spcAft>
                <a:spcPts val="600"/>
              </a:spcAft>
            </a:pPr>
            <a:r>
              <a:rPr lang="de-DE" sz="3200" b="1" dirty="0" smtClean="0"/>
              <a:t>EU27</a:t>
            </a:r>
          </a:p>
          <a:p>
            <a:pPr>
              <a:spcAft>
                <a:spcPts val="600"/>
              </a:spcAft>
            </a:pPr>
            <a:r>
              <a:rPr lang="de-DE" sz="3200" b="1" dirty="0" smtClean="0"/>
              <a:t>Tschechien</a:t>
            </a:r>
          </a:p>
          <a:p>
            <a:pPr>
              <a:spcAft>
                <a:spcPts val="600"/>
              </a:spcAft>
            </a:pPr>
            <a:r>
              <a:rPr lang="de-DE" sz="3200" b="1" dirty="0" smtClean="0"/>
              <a:t>Italien</a:t>
            </a:r>
          </a:p>
          <a:p>
            <a:pPr>
              <a:spcAft>
                <a:spcPts val="600"/>
              </a:spcAft>
            </a:pPr>
            <a:r>
              <a:rPr lang="de-DE" sz="3200" b="1" dirty="0" smtClean="0"/>
              <a:t>Schweiz</a:t>
            </a:r>
          </a:p>
          <a:p>
            <a:pPr>
              <a:spcAft>
                <a:spcPts val="600"/>
              </a:spcAft>
            </a:pPr>
            <a:r>
              <a:rPr lang="de-DE" sz="3200" b="1" dirty="0" smtClean="0"/>
              <a:t>Ungarn</a:t>
            </a:r>
          </a:p>
          <a:p>
            <a:pPr>
              <a:spcAft>
                <a:spcPts val="600"/>
              </a:spcAft>
            </a:pPr>
            <a:r>
              <a:rPr lang="de-DE" sz="3200" b="1" dirty="0" smtClean="0"/>
              <a:t>Slowakei</a:t>
            </a:r>
          </a:p>
          <a:p>
            <a:endParaRPr lang="de-AT" b="1" dirty="0"/>
          </a:p>
        </p:txBody>
      </p:sp>
      <p:sp>
        <p:nvSpPr>
          <p:cNvPr id="9" name="Textfeld 8"/>
          <p:cNvSpPr txBox="1"/>
          <p:nvPr/>
        </p:nvSpPr>
        <p:spPr>
          <a:xfrm>
            <a:off x="8444" y="3478"/>
            <a:ext cx="4007768" cy="6663363"/>
          </a:xfrm>
          <a:prstGeom prst="rect">
            <a:avLst/>
          </a:prstGeom>
          <a:noFill/>
        </p:spPr>
        <p:txBody>
          <a:bodyPr wrap="square" rtlCol="0">
            <a:spAutoFit/>
          </a:bodyPr>
          <a:lstStyle/>
          <a:p>
            <a:pPr algn="r"/>
            <a:r>
              <a:rPr lang="de-AT" b="1" dirty="0" smtClean="0"/>
              <a:t>Ö </a:t>
            </a:r>
            <a:r>
              <a:rPr lang="de-AT" b="1" dirty="0"/>
              <a:t>hat </a:t>
            </a:r>
            <a:r>
              <a:rPr lang="de-AT" b="1" dirty="0" smtClean="0"/>
              <a:t>den 2.-höchsten Treibhausgas-Ausstoß in der </a:t>
            </a:r>
            <a:r>
              <a:rPr lang="de-AT" b="1" dirty="0"/>
              <a:t>EU </a:t>
            </a:r>
            <a:r>
              <a:rPr lang="de-AT" b="1" dirty="0" smtClean="0"/>
              <a:t>im </a:t>
            </a:r>
            <a:r>
              <a:rPr lang="de-AT" b="1" dirty="0"/>
              <a:t>Verkehrssektor (nach </a:t>
            </a:r>
            <a:r>
              <a:rPr lang="de-AT" b="1" dirty="0" smtClean="0"/>
              <a:t>Luxemburg</a:t>
            </a:r>
            <a:r>
              <a:rPr lang="de-AT" sz="1400" b="1" dirty="0" smtClean="0"/>
              <a:t>).</a:t>
            </a:r>
          </a:p>
          <a:p>
            <a:endParaRPr lang="de-AT" sz="1200" dirty="0" smtClean="0"/>
          </a:p>
          <a:p>
            <a:pPr lvl="0"/>
            <a:r>
              <a:rPr lang="de-AT" sz="2400" dirty="0" smtClean="0"/>
              <a:t>KAÖ-Dossier: Wir fordern …</a:t>
            </a:r>
            <a:br>
              <a:rPr lang="de-AT" sz="2400" dirty="0" smtClean="0"/>
            </a:br>
            <a:r>
              <a:rPr lang="de-AT" sz="2400" b="1" dirty="0" smtClean="0"/>
              <a:t>„… </a:t>
            </a:r>
            <a:r>
              <a:rPr lang="de-AT" sz="2400" b="1" dirty="0"/>
              <a:t>Entschleunigung durch strengere Tempolimits. Dies erhöht </a:t>
            </a:r>
            <a:r>
              <a:rPr lang="de-AT" sz="2400" b="1" dirty="0" smtClean="0"/>
              <a:t>die Verkehrssicher-</a:t>
            </a:r>
            <a:r>
              <a:rPr lang="de-AT" sz="2400" b="1" dirty="0" err="1" smtClean="0"/>
              <a:t>heit</a:t>
            </a:r>
            <a:r>
              <a:rPr lang="de-AT" sz="2400" b="1" dirty="0"/>
              <a:t>, verringert Staus, spart </a:t>
            </a:r>
            <a:r>
              <a:rPr lang="de-AT" sz="2400" b="1" dirty="0" err="1"/>
              <a:t>EnergieKOSTEN</a:t>
            </a:r>
            <a:r>
              <a:rPr lang="de-AT" sz="2400" b="1" dirty="0"/>
              <a:t>, fördert Gesundheit &amp; Sicherheit, steigert die Lebensqualität </a:t>
            </a:r>
            <a:r>
              <a:rPr lang="de-AT" sz="2400" b="1" dirty="0" smtClean="0"/>
              <a:t>“</a:t>
            </a:r>
            <a:endParaRPr lang="de-AT" sz="2400" b="1" dirty="0"/>
          </a:p>
          <a:p>
            <a:r>
              <a:rPr lang="de-AT" sz="1200" dirty="0"/>
              <a:t> </a:t>
            </a:r>
          </a:p>
          <a:p>
            <a:r>
              <a:rPr lang="de-AT" sz="2200" dirty="0"/>
              <a:t>Wir können nicht </a:t>
            </a:r>
            <a:r>
              <a:rPr lang="de-AT" sz="2200" dirty="0" smtClean="0"/>
              <a:t>weitermachen </a:t>
            </a:r>
            <a:r>
              <a:rPr lang="de-AT" sz="2200" dirty="0"/>
              <a:t>wie bisher. Es braucht eine </a:t>
            </a:r>
            <a:r>
              <a:rPr lang="de-AT" sz="2200" dirty="0" smtClean="0"/>
              <a:t>Trend-wende </a:t>
            </a:r>
            <a:r>
              <a:rPr lang="de-AT" sz="2200" dirty="0"/>
              <a:t>zu </a:t>
            </a:r>
            <a:r>
              <a:rPr lang="de-AT" sz="2200" dirty="0" smtClean="0"/>
              <a:t>weniger Ressourcen-verbrauch</a:t>
            </a:r>
            <a:r>
              <a:rPr lang="de-AT" sz="2200" dirty="0"/>
              <a:t>. Eine von vielen Maßnahmen ist rasch umsetzbar: </a:t>
            </a:r>
            <a:r>
              <a:rPr lang="de-AT" sz="2500" b="1" dirty="0" smtClean="0"/>
              <a:t>Tempo senken, Leben retten</a:t>
            </a:r>
          </a:p>
          <a:p>
            <a:r>
              <a:rPr lang="de-DE" sz="2200" dirty="0" smtClean="0"/>
              <a:t>(Petition ab </a:t>
            </a:r>
            <a:r>
              <a:rPr lang="de-DE" sz="2200" dirty="0" smtClean="0"/>
              <a:t>Juni </a:t>
            </a:r>
            <a:r>
              <a:rPr lang="de-DE" sz="2200" dirty="0" smtClean="0"/>
              <a:t>bis Herbst 2023)</a:t>
            </a:r>
            <a:endParaRPr lang="de-AT" sz="2200" dirty="0"/>
          </a:p>
        </p:txBody>
      </p:sp>
    </p:spTree>
    <p:extLst>
      <p:ext uri="{BB962C8B-B14F-4D97-AF65-F5344CB8AC3E}">
        <p14:creationId xmlns:p14="http://schemas.microsoft.com/office/powerpoint/2010/main" val="30251107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0" y="1536441"/>
            <a:ext cx="12079440" cy="3789670"/>
          </a:xfrm>
        </p:spPr>
        <p:txBody>
          <a:bodyPr>
            <a:noAutofit/>
          </a:bodyPr>
          <a:lstStyle/>
          <a:p>
            <a:pPr marL="0" indent="0">
              <a:buNone/>
            </a:pPr>
            <a:r>
              <a:rPr lang="de-AT" sz="2800" b="1" dirty="0"/>
              <a:t>Wir retten </a:t>
            </a:r>
            <a:r>
              <a:rPr lang="de-AT" sz="2800" b="1" dirty="0" smtClean="0"/>
              <a:t>damit allein nicht </a:t>
            </a:r>
            <a:r>
              <a:rPr lang="de-AT" sz="2800" b="1" dirty="0"/>
              <a:t>die Welt, ABER es ist JENE Maßnahme, die </a:t>
            </a:r>
            <a:r>
              <a:rPr lang="de-AT" sz="2800" b="1" dirty="0" smtClean="0"/>
              <a:t>sofort  </a:t>
            </a:r>
            <a:r>
              <a:rPr lang="de-AT" sz="2800" dirty="0"/>
              <a:t>umsetzbar ist (</a:t>
            </a:r>
            <a:r>
              <a:rPr lang="de-AT" sz="2800" dirty="0" smtClean="0"/>
              <a:t>ohne neue </a:t>
            </a:r>
            <a:r>
              <a:rPr lang="de-AT" sz="2800" dirty="0"/>
              <a:t>Infrastruktur, die lange Vorlaufzeiten </a:t>
            </a:r>
            <a:r>
              <a:rPr lang="de-AT" sz="2800" dirty="0" smtClean="0"/>
              <a:t>&amp; Geld braucht) und </a:t>
            </a:r>
            <a:r>
              <a:rPr lang="de-AT" sz="2800" b="1" dirty="0" smtClean="0"/>
              <a:t>im Verkehrssektor 10</a:t>
            </a:r>
            <a:r>
              <a:rPr lang="de-AT" sz="2800" b="1" dirty="0"/>
              <a:t>% CO</a:t>
            </a:r>
            <a:r>
              <a:rPr lang="de-AT" sz="2800" b="1" baseline="-25000" dirty="0"/>
              <a:t>2</a:t>
            </a:r>
            <a:r>
              <a:rPr lang="de-AT" sz="2800" b="1" dirty="0"/>
              <a:t>-Einsparung </a:t>
            </a:r>
            <a:r>
              <a:rPr lang="de-AT" sz="2800" b="1" dirty="0" smtClean="0"/>
              <a:t>bringt! </a:t>
            </a:r>
          </a:p>
          <a:p>
            <a:pPr marL="0" indent="0">
              <a:buNone/>
            </a:pPr>
            <a:endParaRPr lang="de-AT" sz="1400" b="1" dirty="0" smtClean="0"/>
          </a:p>
          <a:p>
            <a:r>
              <a:rPr lang="de-AT" sz="2800" dirty="0"/>
              <a:t>die </a:t>
            </a:r>
            <a:r>
              <a:rPr lang="de-AT" sz="2800" b="1" u="sng" dirty="0"/>
              <a:t>Regelgeschwindigkeit innerorts auf 30 </a:t>
            </a:r>
            <a:r>
              <a:rPr lang="de-AT" sz="2800" b="1" u="sng" dirty="0" smtClean="0"/>
              <a:t>km/h</a:t>
            </a:r>
            <a:r>
              <a:rPr lang="de-AT" sz="2800" b="1" dirty="0" smtClean="0"/>
              <a:t> </a:t>
            </a:r>
            <a:r>
              <a:rPr lang="de-AT" sz="2800" dirty="0" smtClean="0"/>
              <a:t>senken </a:t>
            </a:r>
            <a:endParaRPr lang="de-AT" sz="2800" dirty="0"/>
          </a:p>
          <a:p>
            <a:r>
              <a:rPr lang="de-AT" sz="2800" dirty="0"/>
              <a:t>die zulässige </a:t>
            </a:r>
            <a:r>
              <a:rPr lang="de-AT" sz="2800" dirty="0" smtClean="0"/>
              <a:t>Höchstgeschwindigkeit </a:t>
            </a:r>
            <a:r>
              <a:rPr lang="de-AT" sz="2800" dirty="0"/>
              <a:t>auf </a:t>
            </a:r>
            <a:r>
              <a:rPr lang="de-AT" sz="2800" b="1" u="sng" dirty="0"/>
              <a:t>Autobahnen auf 100 km/h</a:t>
            </a:r>
            <a:r>
              <a:rPr lang="de-AT" sz="2800" u="sng" dirty="0"/>
              <a:t> </a:t>
            </a:r>
            <a:r>
              <a:rPr lang="de-AT" sz="2800" u="sng" dirty="0" smtClean="0"/>
              <a:t/>
            </a:r>
            <a:br>
              <a:rPr lang="de-AT" sz="2800" u="sng" dirty="0" smtClean="0"/>
            </a:br>
            <a:r>
              <a:rPr lang="de-AT" sz="2800" dirty="0" smtClean="0"/>
              <a:t>und </a:t>
            </a:r>
            <a:r>
              <a:rPr lang="de-AT" sz="2800" dirty="0"/>
              <a:t>auf </a:t>
            </a:r>
            <a:r>
              <a:rPr lang="de-AT" sz="2800" b="1" u="sng" dirty="0" smtClean="0"/>
              <a:t>Freilandstraßen auf 80 km/h</a:t>
            </a:r>
            <a:r>
              <a:rPr lang="de-AT" sz="2800" dirty="0" smtClean="0"/>
              <a:t> senken</a:t>
            </a:r>
            <a:endParaRPr lang="de-AT" sz="2800" dirty="0"/>
          </a:p>
          <a:p>
            <a:r>
              <a:rPr lang="de-AT" sz="2200" dirty="0"/>
              <a:t>die Einhaltung der zulässigen Höchstgeschwindigkeiten durch geeignete Maßnahmen sicherzustellen.</a:t>
            </a:r>
          </a:p>
          <a:p>
            <a:pPr marL="0" indent="0">
              <a:buNone/>
            </a:pPr>
            <a:endParaRPr lang="de-DE" sz="2500" b="1" dirty="0"/>
          </a:p>
          <a:p>
            <a:pPr marL="0" indent="0">
              <a:buNone/>
            </a:pPr>
            <a:r>
              <a:rPr lang="de-AT" sz="2500" dirty="0" smtClean="0"/>
              <a:t>Neben </a:t>
            </a:r>
            <a:r>
              <a:rPr lang="de-AT" sz="2500" dirty="0"/>
              <a:t>viel Geld erspart uns die Maßnahme auch unendliches Leid, denn dadurch </a:t>
            </a:r>
            <a:r>
              <a:rPr lang="de-AT" sz="2500" dirty="0" smtClean="0"/>
              <a:t>wird etwa </a:t>
            </a:r>
            <a:r>
              <a:rPr lang="de-AT" sz="2500" b="1" dirty="0"/>
              <a:t>jeder 6. Unfall, </a:t>
            </a:r>
            <a:r>
              <a:rPr lang="de-AT" sz="2500" b="1" dirty="0" smtClean="0"/>
              <a:t>jede/r </a:t>
            </a:r>
            <a:r>
              <a:rPr lang="de-AT" sz="2500" b="1" dirty="0"/>
              <a:t>5. Verletzte und jedes 4. Todesopfer im Straßenverkehr </a:t>
            </a:r>
            <a:r>
              <a:rPr lang="de-AT" sz="2500" b="1" dirty="0" smtClean="0"/>
              <a:t>vermieden</a:t>
            </a:r>
            <a:r>
              <a:rPr lang="de-AT" sz="2500" dirty="0" smtClean="0"/>
              <a:t>. </a:t>
            </a:r>
            <a:endParaRPr lang="de-AT" sz="2400" b="1" dirty="0" smtClean="0"/>
          </a:p>
          <a:p>
            <a:endParaRPr lang="de-AT" sz="2800" b="1" dirty="0"/>
          </a:p>
          <a:p>
            <a:pPr marL="0" indent="0">
              <a:buNone/>
            </a:pPr>
            <a:endParaRPr lang="de-AT" dirty="0"/>
          </a:p>
          <a:p>
            <a:pPr marL="0" indent="0">
              <a:spcBef>
                <a:spcPts val="0"/>
              </a:spcBef>
              <a:spcAft>
                <a:spcPts val="200"/>
              </a:spcAft>
              <a:buNone/>
            </a:pPr>
            <a:endParaRPr lang="de-AT" dirty="0">
              <a:solidFill>
                <a:srgbClr val="C00000"/>
              </a:solidFill>
            </a:endParaRPr>
          </a:p>
        </p:txBody>
      </p:sp>
      <p:pic>
        <p:nvPicPr>
          <p:cNvPr id="8" name="Grafik 7">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344472" y="0"/>
            <a:ext cx="1763950" cy="1536441"/>
          </a:xfrm>
          <a:prstGeom prst="rect">
            <a:avLst/>
          </a:prstGeom>
        </p:spPr>
      </p:pic>
      <p:sp>
        <p:nvSpPr>
          <p:cNvPr id="6" name="Rechteck 5"/>
          <p:cNvSpPr/>
          <p:nvPr/>
        </p:nvSpPr>
        <p:spPr>
          <a:xfrm>
            <a:off x="0" y="0"/>
            <a:ext cx="8616280"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3"/>
              </a:rPr>
              <a:t>Petition: </a:t>
            </a:r>
            <a:r>
              <a:rPr lang="de-AT" sz="3600" b="1" u="sng" dirty="0" smtClean="0">
                <a:solidFill>
                  <a:schemeClr val="bg1"/>
                </a:solidFill>
                <a:hlinkClick r:id="rId3"/>
              </a:rPr>
              <a:t>Tempo </a:t>
            </a:r>
            <a:r>
              <a:rPr lang="de-AT" sz="3600" b="1" u="sng" dirty="0">
                <a:solidFill>
                  <a:schemeClr val="bg1"/>
                </a:solidFill>
                <a:hlinkClick r:id="rId3"/>
              </a:rPr>
              <a:t>senken, Leben retten</a:t>
            </a:r>
            <a:endParaRPr lang="de-AT" sz="6600" b="1" dirty="0">
              <a:solidFill>
                <a:schemeClr val="bg1"/>
              </a:solidFill>
            </a:endParaRPr>
          </a:p>
        </p:txBody>
      </p:sp>
    </p:spTree>
    <p:extLst>
      <p:ext uri="{BB962C8B-B14F-4D97-AF65-F5344CB8AC3E}">
        <p14:creationId xmlns:p14="http://schemas.microsoft.com/office/powerpoint/2010/main" val="29362313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0" y="1439530"/>
            <a:ext cx="12072664" cy="3789670"/>
          </a:xfrm>
        </p:spPr>
        <p:txBody>
          <a:bodyPr>
            <a:noAutofit/>
          </a:bodyPr>
          <a:lstStyle/>
          <a:p>
            <a:pPr>
              <a:spcBef>
                <a:spcPts val="0"/>
              </a:spcBef>
              <a:spcAft>
                <a:spcPts val="200"/>
              </a:spcAft>
            </a:pPr>
            <a:r>
              <a:rPr lang="de-AT" sz="2800" b="1" dirty="0" smtClean="0">
                <a:solidFill>
                  <a:srgbClr val="C00000"/>
                </a:solidFill>
              </a:rPr>
              <a:t>verringert Staus, </a:t>
            </a:r>
            <a:r>
              <a:rPr lang="de-AT" sz="2800" b="1" dirty="0" smtClean="0">
                <a:solidFill>
                  <a:schemeClr val="tx2"/>
                </a:solidFill>
              </a:rPr>
              <a:t>spart </a:t>
            </a:r>
            <a:r>
              <a:rPr lang="de-AT" sz="2800" b="1" dirty="0" err="1" smtClean="0">
                <a:solidFill>
                  <a:schemeClr val="tx2"/>
                </a:solidFill>
              </a:rPr>
              <a:t>EnergieKOSTEN</a:t>
            </a:r>
            <a:r>
              <a:rPr lang="de-AT" sz="2800" b="1" dirty="0" smtClean="0">
                <a:solidFill>
                  <a:schemeClr val="tx2"/>
                </a:solidFill>
              </a:rPr>
              <a:t>, </a:t>
            </a:r>
          </a:p>
          <a:p>
            <a:pPr>
              <a:spcBef>
                <a:spcPts val="0"/>
              </a:spcBef>
              <a:spcAft>
                <a:spcPts val="200"/>
              </a:spcAft>
            </a:pPr>
            <a:r>
              <a:rPr lang="de-AT" sz="2800" b="1" dirty="0" smtClean="0">
                <a:solidFill>
                  <a:srgbClr val="C00000"/>
                </a:solidFill>
              </a:rPr>
              <a:t>fördert Gesundheit, </a:t>
            </a:r>
            <a:r>
              <a:rPr lang="de-AT" sz="2800" b="1" dirty="0" smtClean="0">
                <a:solidFill>
                  <a:schemeClr val="tx2"/>
                </a:solidFill>
              </a:rPr>
              <a:t>Sicherheit,</a:t>
            </a:r>
            <a:r>
              <a:rPr lang="de-AT" sz="2800" b="1" dirty="0" smtClean="0">
                <a:solidFill>
                  <a:srgbClr val="C00000"/>
                </a:solidFill>
              </a:rPr>
              <a:t> Lebensqualität</a:t>
            </a:r>
          </a:p>
          <a:p>
            <a:pPr>
              <a:spcBef>
                <a:spcPts val="0"/>
              </a:spcBef>
              <a:spcAft>
                <a:spcPts val="200"/>
              </a:spcAft>
            </a:pPr>
            <a:endParaRPr lang="de-DE" sz="2800" b="1" dirty="0">
              <a:solidFill>
                <a:srgbClr val="C00000"/>
              </a:solidFill>
            </a:endParaRPr>
          </a:p>
          <a:p>
            <a:pPr lvl="0"/>
            <a:r>
              <a:rPr lang="de-AT" b="1" dirty="0"/>
              <a:t>Klima &amp; Energiewende:</a:t>
            </a:r>
            <a:r>
              <a:rPr lang="de-AT" dirty="0"/>
              <a:t> weniger Beschleunigungs- &amp; Bremsmanöver reduzieren Energie &amp; Abgasemissionen. </a:t>
            </a:r>
          </a:p>
          <a:p>
            <a:pPr lvl="0"/>
            <a:r>
              <a:rPr lang="de-AT" b="1" dirty="0" smtClean="0"/>
              <a:t>Gesundheit &amp; Sicherheit: </a:t>
            </a:r>
            <a:r>
              <a:rPr lang="de-AT" dirty="0"/>
              <a:t>Weniger Verkehrstote (VCÖ-Beispiele: </a:t>
            </a:r>
            <a:r>
              <a:rPr lang="de-AT" u="sng" dirty="0">
                <a:hlinkClick r:id="rId3"/>
              </a:rPr>
              <a:t>Schweiz, Frankreich, …</a:t>
            </a:r>
            <a:r>
              <a:rPr lang="de-AT" dirty="0"/>
              <a:t>), weniger Stickoxide)</a:t>
            </a:r>
          </a:p>
          <a:p>
            <a:pPr lvl="0"/>
            <a:r>
              <a:rPr lang="de-AT" b="1" dirty="0"/>
              <a:t>Lebensqualität:</a:t>
            </a:r>
            <a:r>
              <a:rPr lang="de-AT" dirty="0"/>
              <a:t> Weniger Tempo - entspannter Fahren, Verkehr wird fließender, Verminderung von Staub aus Reifen-Abrieb und Aufwirbelung in unseren Lungen, Gärten und Feldern. </a:t>
            </a:r>
          </a:p>
          <a:p>
            <a:pPr marL="0" indent="0">
              <a:buNone/>
            </a:pPr>
            <a:endParaRPr lang="de-AT" dirty="0"/>
          </a:p>
          <a:p>
            <a:pPr marL="0" indent="0">
              <a:spcBef>
                <a:spcPts val="0"/>
              </a:spcBef>
              <a:spcAft>
                <a:spcPts val="200"/>
              </a:spcAft>
              <a:buNone/>
            </a:pPr>
            <a:endParaRPr lang="de-AT" dirty="0">
              <a:solidFill>
                <a:srgbClr val="C00000"/>
              </a:solidFill>
            </a:endParaRPr>
          </a:p>
        </p:txBody>
      </p:sp>
      <p:pic>
        <p:nvPicPr>
          <p:cNvPr id="8" name="Grafik 7">
            <a:hlinkClick r:id="rId4"/>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9543474" y="0"/>
            <a:ext cx="2564948" cy="2234128"/>
          </a:xfrm>
          <a:prstGeom prst="rect">
            <a:avLst/>
          </a:prstGeom>
        </p:spPr>
      </p:pic>
      <p:sp>
        <p:nvSpPr>
          <p:cNvPr id="6" name="Rechteck 5"/>
          <p:cNvSpPr/>
          <p:nvPr/>
        </p:nvSpPr>
        <p:spPr>
          <a:xfrm>
            <a:off x="0" y="0"/>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4"/>
              </a:rPr>
              <a:t>Petition: </a:t>
            </a:r>
            <a:r>
              <a:rPr lang="de-AT" sz="3600" b="1" u="sng" dirty="0" smtClean="0">
                <a:solidFill>
                  <a:schemeClr val="bg1"/>
                </a:solidFill>
                <a:hlinkClick r:id="rId4"/>
              </a:rPr>
              <a:t>Tempo </a:t>
            </a:r>
            <a:r>
              <a:rPr lang="de-AT" sz="3600" b="1" u="sng" dirty="0">
                <a:solidFill>
                  <a:schemeClr val="bg1"/>
                </a:solidFill>
                <a:hlinkClick r:id="rId4"/>
              </a:rPr>
              <a:t>senken, Leben retten</a:t>
            </a:r>
            <a:endParaRPr lang="de-AT" sz="6600" b="1" dirty="0">
              <a:solidFill>
                <a:schemeClr val="bg1"/>
              </a:solidFill>
            </a:endParaRPr>
          </a:p>
        </p:txBody>
      </p:sp>
    </p:spTree>
    <p:extLst>
      <p:ext uri="{BB962C8B-B14F-4D97-AF65-F5344CB8AC3E}">
        <p14:creationId xmlns:p14="http://schemas.microsoft.com/office/powerpoint/2010/main" val="26954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0" y="4365104"/>
            <a:ext cx="4727848" cy="2492896"/>
          </a:xfrm>
          <a:prstGeom prst="rect">
            <a:avLst/>
          </a:prstGeom>
          <a:solidFill>
            <a:schemeClr val="accent1">
              <a:lumMod val="60000"/>
              <a:lumOff val="4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 name="Rechteck 3"/>
          <p:cNvSpPr/>
          <p:nvPr/>
        </p:nvSpPr>
        <p:spPr>
          <a:xfrm>
            <a:off x="59668" y="4550190"/>
            <a:ext cx="4452156" cy="2431435"/>
          </a:xfrm>
          <a:prstGeom prst="rect">
            <a:avLst/>
          </a:prstGeom>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rPr>
              <a:t>Petition: </a:t>
            </a:r>
            <a:br>
              <a:rPr lang="de-AT" sz="4000" b="1" dirty="0" smtClean="0">
                <a:solidFill>
                  <a:schemeClr val="bg1"/>
                </a:solidFill>
              </a:rPr>
            </a:br>
            <a:r>
              <a:rPr lang="de-AT" sz="3600" b="1" u="sng" dirty="0" smtClean="0">
                <a:solidFill>
                  <a:schemeClr val="bg1"/>
                </a:solidFill>
                <a:hlinkClick r:id="rId3"/>
              </a:rPr>
              <a:t>Tempo </a:t>
            </a:r>
            <a:r>
              <a:rPr lang="de-AT" sz="3600" b="1" u="sng" dirty="0">
                <a:solidFill>
                  <a:schemeClr val="bg1"/>
                </a:solidFill>
                <a:hlinkClick r:id="rId3"/>
              </a:rPr>
              <a:t>senken, </a:t>
            </a:r>
            <a:r>
              <a:rPr lang="de-AT" sz="3600" b="1" u="sng" dirty="0" smtClean="0">
                <a:solidFill>
                  <a:schemeClr val="bg1"/>
                </a:solidFill>
                <a:hlinkClick r:id="rId3"/>
              </a:rPr>
              <a:t/>
            </a:r>
            <a:br>
              <a:rPr lang="de-AT" sz="3600" b="1" u="sng" dirty="0" smtClean="0">
                <a:solidFill>
                  <a:schemeClr val="bg1"/>
                </a:solidFill>
                <a:hlinkClick r:id="rId3"/>
              </a:rPr>
            </a:br>
            <a:r>
              <a:rPr lang="de-AT" sz="3600" b="1" u="sng" dirty="0" smtClean="0">
                <a:solidFill>
                  <a:schemeClr val="bg1"/>
                </a:solidFill>
                <a:hlinkClick r:id="rId3"/>
              </a:rPr>
              <a:t>Leben </a:t>
            </a:r>
            <a:r>
              <a:rPr lang="de-AT" sz="3600" b="1" u="sng" dirty="0">
                <a:solidFill>
                  <a:schemeClr val="bg1"/>
                </a:solidFill>
                <a:hlinkClick r:id="rId3"/>
              </a:rPr>
              <a:t>retten</a:t>
            </a:r>
            <a:endParaRPr lang="de-AT" sz="6600" b="1" dirty="0">
              <a:solidFill>
                <a:schemeClr val="bg1"/>
              </a:solidFill>
            </a:endParaRPr>
          </a:p>
        </p:txBody>
      </p:sp>
      <p:pic>
        <p:nvPicPr>
          <p:cNvPr id="10" name="Grafik 9">
            <a:hlinkClick r:id="rId4"/>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707723" y="548680"/>
            <a:ext cx="7532839" cy="6309320"/>
          </a:xfrm>
          <a:prstGeom prst="rect">
            <a:avLst/>
          </a:prstGeom>
        </p:spPr>
      </p:pic>
      <p:sp>
        <p:nvSpPr>
          <p:cNvPr id="12" name="Inhaltsplatzhalter 2"/>
          <p:cNvSpPr>
            <a:spLocks noGrp="1"/>
          </p:cNvSpPr>
          <p:nvPr>
            <p:ph idx="1"/>
          </p:nvPr>
        </p:nvSpPr>
        <p:spPr>
          <a:xfrm>
            <a:off x="0" y="532638"/>
            <a:ext cx="4511824" cy="3184394"/>
          </a:xfrm>
        </p:spPr>
        <p:txBody>
          <a:bodyPr>
            <a:normAutofit fontScale="85000" lnSpcReduction="20000"/>
          </a:bodyPr>
          <a:lstStyle/>
          <a:p>
            <a:pPr marL="0" indent="0">
              <a:buNone/>
            </a:pPr>
            <a:r>
              <a:rPr lang="de-AT" sz="3800" b="1" dirty="0"/>
              <a:t>In </a:t>
            </a:r>
            <a:r>
              <a:rPr lang="de-AT" sz="3800" b="1" dirty="0" smtClean="0"/>
              <a:t>22 </a:t>
            </a:r>
            <a:r>
              <a:rPr lang="de-AT" sz="3800" b="1" dirty="0"/>
              <a:t>EU-Staaten ist das Tempolimit auf Freilandstraßen </a:t>
            </a:r>
            <a:r>
              <a:rPr lang="de-AT" sz="3800" b="1" dirty="0" smtClean="0"/>
              <a:t/>
            </a:r>
            <a:br>
              <a:rPr lang="de-AT" sz="3800" b="1" dirty="0" smtClean="0"/>
            </a:br>
            <a:r>
              <a:rPr lang="de-AT" sz="3800" b="1" dirty="0" smtClean="0"/>
              <a:t>niedriger </a:t>
            </a:r>
            <a:r>
              <a:rPr lang="de-AT" sz="3800" b="1" dirty="0"/>
              <a:t>als bei uns</a:t>
            </a:r>
            <a:r>
              <a:rPr lang="de-AT" sz="3800" b="1" dirty="0" smtClean="0"/>
              <a:t>.</a:t>
            </a:r>
          </a:p>
          <a:p>
            <a:pPr marL="0" indent="0">
              <a:buNone/>
            </a:pPr>
            <a:r>
              <a:rPr lang="de-AT" sz="3800" b="1" dirty="0" smtClean="0"/>
              <a:t> </a:t>
            </a:r>
          </a:p>
          <a:p>
            <a:pPr marL="0" indent="0">
              <a:buNone/>
            </a:pPr>
            <a:r>
              <a:rPr lang="de-AT" sz="3800" b="1" dirty="0" smtClean="0"/>
              <a:t>(</a:t>
            </a:r>
            <a:r>
              <a:rPr lang="de-AT" sz="3800" b="1" dirty="0"/>
              <a:t>GRÜN &amp; GELB in der TABELLE, 2021</a:t>
            </a:r>
            <a:r>
              <a:rPr lang="de-AT" b="1" dirty="0"/>
              <a:t>)</a:t>
            </a:r>
            <a:endParaRPr lang="de-AT" dirty="0"/>
          </a:p>
        </p:txBody>
      </p:sp>
    </p:spTree>
    <p:extLst>
      <p:ext uri="{BB962C8B-B14F-4D97-AF65-F5344CB8AC3E}">
        <p14:creationId xmlns:p14="http://schemas.microsoft.com/office/powerpoint/2010/main" val="3491316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fik 7">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5291" y="2060240"/>
            <a:ext cx="8235240" cy="6018936"/>
          </a:xfrm>
          <a:prstGeom prst="rect">
            <a:avLst/>
          </a:prstGeom>
        </p:spPr>
      </p:pic>
      <p:sp>
        <p:nvSpPr>
          <p:cNvPr id="3" name="Inhaltsplatzhalter 2"/>
          <p:cNvSpPr>
            <a:spLocks noGrp="1"/>
          </p:cNvSpPr>
          <p:nvPr>
            <p:ph idx="1"/>
          </p:nvPr>
        </p:nvSpPr>
        <p:spPr>
          <a:xfrm>
            <a:off x="-15572" y="1243708"/>
            <a:ext cx="7464658" cy="1125374"/>
          </a:xfrm>
        </p:spPr>
        <p:txBody>
          <a:bodyPr>
            <a:noAutofit/>
          </a:bodyPr>
          <a:lstStyle/>
          <a:p>
            <a:pPr>
              <a:spcBef>
                <a:spcPts val="0"/>
              </a:spcBef>
              <a:spcAft>
                <a:spcPts val="200"/>
              </a:spcAft>
            </a:pPr>
            <a:r>
              <a:rPr lang="de-AT" sz="2800" b="1" dirty="0" smtClean="0">
                <a:solidFill>
                  <a:srgbClr val="C00000"/>
                </a:solidFill>
              </a:rPr>
              <a:t>verringert Staus, </a:t>
            </a:r>
            <a:r>
              <a:rPr lang="de-AT" sz="2800" b="1" dirty="0" smtClean="0">
                <a:solidFill>
                  <a:schemeClr val="tx2"/>
                </a:solidFill>
              </a:rPr>
              <a:t>spart </a:t>
            </a:r>
            <a:r>
              <a:rPr lang="de-AT" sz="2800" b="1" dirty="0" err="1" smtClean="0">
                <a:solidFill>
                  <a:schemeClr val="tx2"/>
                </a:solidFill>
              </a:rPr>
              <a:t>EnergieKOSTEN</a:t>
            </a:r>
            <a:r>
              <a:rPr lang="de-AT" sz="2800" b="1" dirty="0" smtClean="0">
                <a:solidFill>
                  <a:schemeClr val="tx2"/>
                </a:solidFill>
              </a:rPr>
              <a:t> </a:t>
            </a:r>
          </a:p>
          <a:p>
            <a:pPr>
              <a:spcBef>
                <a:spcPts val="0"/>
              </a:spcBef>
              <a:spcAft>
                <a:spcPts val="200"/>
              </a:spcAft>
            </a:pPr>
            <a:r>
              <a:rPr lang="de-AT" sz="2800" b="1" dirty="0" smtClean="0">
                <a:solidFill>
                  <a:srgbClr val="C00000"/>
                </a:solidFill>
              </a:rPr>
              <a:t>fördert Gesundheit, </a:t>
            </a:r>
            <a:r>
              <a:rPr lang="de-AT" sz="2800" b="1" dirty="0">
                <a:solidFill>
                  <a:schemeClr val="tx2"/>
                </a:solidFill>
              </a:rPr>
              <a:t>Sicherheit,</a:t>
            </a:r>
            <a:r>
              <a:rPr lang="de-AT" sz="2800" b="1" dirty="0">
                <a:solidFill>
                  <a:srgbClr val="C00000"/>
                </a:solidFill>
              </a:rPr>
              <a:t> </a:t>
            </a:r>
            <a:r>
              <a:rPr lang="de-AT" sz="2800" b="1" dirty="0" smtClean="0">
                <a:solidFill>
                  <a:srgbClr val="C00000"/>
                </a:solidFill>
              </a:rPr>
              <a:t>Lebensqualität</a:t>
            </a:r>
            <a:endParaRPr lang="de-AT" dirty="0">
              <a:solidFill>
                <a:srgbClr val="C00000"/>
              </a:solidFill>
            </a:endParaRPr>
          </a:p>
        </p:txBody>
      </p:sp>
      <p:sp>
        <p:nvSpPr>
          <p:cNvPr id="4" name="Rechteck 3"/>
          <p:cNvSpPr/>
          <p:nvPr/>
        </p:nvSpPr>
        <p:spPr>
          <a:xfrm>
            <a:off x="0" y="42744"/>
            <a:ext cx="7464658" cy="1323439"/>
          </a:xfrm>
          <a:prstGeom prst="rect">
            <a:avLst/>
          </a:prstGeom>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rPr>
              <a:t>Petition: </a:t>
            </a:r>
            <a:r>
              <a:rPr lang="de-AT" sz="3600" b="1" u="sng" dirty="0" smtClean="0">
                <a:solidFill>
                  <a:schemeClr val="bg1"/>
                </a:solidFill>
              </a:rPr>
              <a:t>Tempo </a:t>
            </a:r>
            <a:r>
              <a:rPr lang="de-AT" sz="3600" b="1" u="sng" dirty="0">
                <a:solidFill>
                  <a:schemeClr val="bg1"/>
                </a:solidFill>
              </a:rPr>
              <a:t>senken, Leben retten</a:t>
            </a:r>
            <a:endParaRPr lang="de-AT" sz="6600" b="1" dirty="0">
              <a:solidFill>
                <a:schemeClr val="bg1"/>
              </a:solidFill>
            </a:endParaRPr>
          </a:p>
        </p:txBody>
      </p:sp>
      <p:pic>
        <p:nvPicPr>
          <p:cNvPr id="9" name="Grafik 8">
            <a:hlinkClick r:id="rId3"/>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849949" y="937290"/>
            <a:ext cx="4310049" cy="5949280"/>
          </a:xfrm>
          <a:prstGeom prst="rect">
            <a:avLst/>
          </a:prstGeom>
        </p:spPr>
      </p:pic>
      <p:sp>
        <p:nvSpPr>
          <p:cNvPr id="7" name="Rechteck 6"/>
          <p:cNvSpPr/>
          <p:nvPr/>
        </p:nvSpPr>
        <p:spPr>
          <a:xfrm>
            <a:off x="0" y="-59133"/>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3"/>
              </a:rPr>
              <a:t>Petition: </a:t>
            </a:r>
            <a:r>
              <a:rPr lang="de-AT" sz="3600" b="1" u="sng" dirty="0" smtClean="0">
                <a:solidFill>
                  <a:schemeClr val="bg1"/>
                </a:solidFill>
                <a:hlinkClick r:id="rId3"/>
              </a:rPr>
              <a:t>Tempo </a:t>
            </a:r>
            <a:r>
              <a:rPr lang="de-AT" sz="3600" b="1" u="sng" dirty="0">
                <a:solidFill>
                  <a:schemeClr val="bg1"/>
                </a:solidFill>
                <a:hlinkClick r:id="rId3"/>
              </a:rPr>
              <a:t>senken, Leben retten</a:t>
            </a:r>
            <a:endParaRPr lang="de-AT" sz="6600" b="1" dirty="0">
              <a:solidFill>
                <a:schemeClr val="bg1"/>
              </a:solidFill>
            </a:endParaRPr>
          </a:p>
        </p:txBody>
      </p:sp>
    </p:spTree>
    <p:extLst>
      <p:ext uri="{BB962C8B-B14F-4D97-AF65-F5344CB8AC3E}">
        <p14:creationId xmlns:p14="http://schemas.microsoft.com/office/powerpoint/2010/main" val="30450131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0" y="1439530"/>
            <a:ext cx="7464658" cy="1125374"/>
          </a:xfrm>
        </p:spPr>
        <p:txBody>
          <a:bodyPr>
            <a:noAutofit/>
          </a:bodyPr>
          <a:lstStyle/>
          <a:p>
            <a:pPr>
              <a:spcBef>
                <a:spcPts val="0"/>
              </a:spcBef>
              <a:spcAft>
                <a:spcPts val="200"/>
              </a:spcAft>
            </a:pPr>
            <a:r>
              <a:rPr lang="de-AT" sz="2800" b="1" dirty="0" smtClean="0">
                <a:solidFill>
                  <a:srgbClr val="C00000"/>
                </a:solidFill>
              </a:rPr>
              <a:t>verringert Staus, </a:t>
            </a:r>
            <a:r>
              <a:rPr lang="de-AT" sz="2800" b="1" dirty="0" smtClean="0">
                <a:solidFill>
                  <a:schemeClr val="tx2"/>
                </a:solidFill>
              </a:rPr>
              <a:t>spart </a:t>
            </a:r>
            <a:r>
              <a:rPr lang="de-AT" sz="2800" b="1" dirty="0" err="1" smtClean="0">
                <a:solidFill>
                  <a:schemeClr val="tx2"/>
                </a:solidFill>
              </a:rPr>
              <a:t>EnergieKOSTEN</a:t>
            </a:r>
            <a:r>
              <a:rPr lang="de-AT" sz="2800" b="1" dirty="0" smtClean="0">
                <a:solidFill>
                  <a:schemeClr val="tx2"/>
                </a:solidFill>
              </a:rPr>
              <a:t> </a:t>
            </a:r>
          </a:p>
          <a:p>
            <a:pPr>
              <a:spcBef>
                <a:spcPts val="0"/>
              </a:spcBef>
              <a:spcAft>
                <a:spcPts val="200"/>
              </a:spcAft>
            </a:pPr>
            <a:r>
              <a:rPr lang="de-AT" sz="2800" b="1" dirty="0" smtClean="0">
                <a:solidFill>
                  <a:srgbClr val="C00000"/>
                </a:solidFill>
              </a:rPr>
              <a:t>fördert Gesundheit, </a:t>
            </a:r>
            <a:r>
              <a:rPr lang="de-AT" sz="2800" b="1" dirty="0">
                <a:solidFill>
                  <a:schemeClr val="tx2"/>
                </a:solidFill>
              </a:rPr>
              <a:t>Sicherheit,</a:t>
            </a:r>
            <a:r>
              <a:rPr lang="de-AT" sz="2800" b="1" dirty="0">
                <a:solidFill>
                  <a:srgbClr val="C00000"/>
                </a:solidFill>
              </a:rPr>
              <a:t> </a:t>
            </a:r>
            <a:r>
              <a:rPr lang="de-AT" sz="2800" b="1" dirty="0" smtClean="0">
                <a:solidFill>
                  <a:srgbClr val="C00000"/>
                </a:solidFill>
              </a:rPr>
              <a:t>Lebensqualität</a:t>
            </a:r>
            <a:endParaRPr lang="de-AT" dirty="0">
              <a:solidFill>
                <a:srgbClr val="C00000"/>
              </a:solidFill>
            </a:endParaRPr>
          </a:p>
        </p:txBody>
      </p:sp>
      <p:pic>
        <p:nvPicPr>
          <p:cNvPr id="2" name="Grafik 1">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348880"/>
            <a:ext cx="9124198" cy="4509120"/>
          </a:xfrm>
          <a:prstGeom prst="rect">
            <a:avLst/>
          </a:prstGeom>
        </p:spPr>
      </p:pic>
      <p:pic>
        <p:nvPicPr>
          <p:cNvPr id="9" name="Grafik 8">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881951" y="908720"/>
            <a:ext cx="4310049" cy="5949280"/>
          </a:xfrm>
          <a:prstGeom prst="rect">
            <a:avLst/>
          </a:prstGeom>
        </p:spPr>
      </p:pic>
      <p:sp>
        <p:nvSpPr>
          <p:cNvPr id="7" name="Rechteck 6"/>
          <p:cNvSpPr/>
          <p:nvPr/>
        </p:nvSpPr>
        <p:spPr>
          <a:xfrm>
            <a:off x="0" y="42744"/>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5"/>
              </a:rPr>
              <a:t>Petition: </a:t>
            </a:r>
            <a:r>
              <a:rPr lang="de-AT" sz="3600" b="1" u="sng" dirty="0" smtClean="0">
                <a:solidFill>
                  <a:schemeClr val="bg1"/>
                </a:solidFill>
                <a:hlinkClick r:id="rId5"/>
              </a:rPr>
              <a:t>Tempo </a:t>
            </a:r>
            <a:r>
              <a:rPr lang="de-AT" sz="3600" b="1" u="sng" dirty="0">
                <a:solidFill>
                  <a:schemeClr val="bg1"/>
                </a:solidFill>
                <a:hlinkClick r:id="rId5"/>
              </a:rPr>
              <a:t>senken, Leben retten</a:t>
            </a:r>
            <a:endParaRPr lang="de-AT" sz="6600" b="1" dirty="0">
              <a:solidFill>
                <a:schemeClr val="bg1"/>
              </a:solidFill>
            </a:endParaRPr>
          </a:p>
        </p:txBody>
      </p:sp>
    </p:spTree>
    <p:extLst>
      <p:ext uri="{BB962C8B-B14F-4D97-AF65-F5344CB8AC3E}">
        <p14:creationId xmlns:p14="http://schemas.microsoft.com/office/powerpoint/2010/main" val="13084193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63858" y="1439530"/>
            <a:ext cx="7200800" cy="1819542"/>
          </a:xfrm>
        </p:spPr>
        <p:txBody>
          <a:bodyPr>
            <a:noAutofit/>
          </a:bodyPr>
          <a:lstStyle/>
          <a:p>
            <a:pPr>
              <a:spcBef>
                <a:spcPts val="0"/>
              </a:spcBef>
              <a:spcAft>
                <a:spcPts val="200"/>
              </a:spcAft>
            </a:pPr>
            <a:r>
              <a:rPr lang="de-AT" sz="2800" b="1" dirty="0" smtClean="0">
                <a:solidFill>
                  <a:srgbClr val="C00000"/>
                </a:solidFill>
              </a:rPr>
              <a:t>verringert Staus </a:t>
            </a:r>
          </a:p>
          <a:p>
            <a:pPr>
              <a:spcBef>
                <a:spcPts val="0"/>
              </a:spcBef>
              <a:spcAft>
                <a:spcPts val="200"/>
              </a:spcAft>
            </a:pPr>
            <a:r>
              <a:rPr lang="de-AT" sz="2800" b="1" dirty="0" smtClean="0">
                <a:solidFill>
                  <a:schemeClr val="tx2"/>
                </a:solidFill>
              </a:rPr>
              <a:t>spart </a:t>
            </a:r>
            <a:r>
              <a:rPr lang="de-AT" sz="2800" b="1" dirty="0" err="1" smtClean="0">
                <a:solidFill>
                  <a:schemeClr val="tx2"/>
                </a:solidFill>
              </a:rPr>
              <a:t>EnergieKOSTEN</a:t>
            </a:r>
            <a:r>
              <a:rPr lang="de-AT" sz="2800" b="1" dirty="0" smtClean="0">
                <a:solidFill>
                  <a:schemeClr val="tx2"/>
                </a:solidFill>
              </a:rPr>
              <a:t> </a:t>
            </a:r>
          </a:p>
          <a:p>
            <a:pPr>
              <a:spcBef>
                <a:spcPts val="0"/>
              </a:spcBef>
              <a:spcAft>
                <a:spcPts val="200"/>
              </a:spcAft>
            </a:pPr>
            <a:r>
              <a:rPr lang="de-AT" sz="2800" b="1" dirty="0" smtClean="0">
                <a:solidFill>
                  <a:srgbClr val="C00000"/>
                </a:solidFill>
              </a:rPr>
              <a:t>fördert </a:t>
            </a:r>
            <a:r>
              <a:rPr lang="de-AT" sz="2800" b="1" dirty="0">
                <a:solidFill>
                  <a:srgbClr val="C00000"/>
                </a:solidFill>
              </a:rPr>
              <a:t>Gesundheit </a:t>
            </a:r>
            <a:r>
              <a:rPr lang="de-AT" sz="2800" b="1" dirty="0" smtClean="0">
                <a:solidFill>
                  <a:srgbClr val="C00000"/>
                </a:solidFill>
              </a:rPr>
              <a:t>&amp; Sicherheit </a:t>
            </a:r>
          </a:p>
          <a:p>
            <a:pPr>
              <a:spcBef>
                <a:spcPts val="0"/>
              </a:spcBef>
              <a:spcAft>
                <a:spcPts val="200"/>
              </a:spcAft>
            </a:pPr>
            <a:r>
              <a:rPr lang="de-AT" sz="2800" b="1" dirty="0" smtClean="0">
                <a:solidFill>
                  <a:schemeClr val="tx2"/>
                </a:solidFill>
              </a:rPr>
              <a:t>steigert </a:t>
            </a:r>
            <a:r>
              <a:rPr lang="de-AT" sz="2800" b="1" dirty="0">
                <a:solidFill>
                  <a:schemeClr val="tx2"/>
                </a:solidFill>
              </a:rPr>
              <a:t>die </a:t>
            </a:r>
            <a:r>
              <a:rPr lang="de-AT" sz="2800" b="1" dirty="0" smtClean="0">
                <a:solidFill>
                  <a:schemeClr val="tx2"/>
                </a:solidFill>
              </a:rPr>
              <a:t>Lebensqualität</a:t>
            </a:r>
            <a:endParaRPr lang="de-AT" dirty="0">
              <a:solidFill>
                <a:srgbClr val="C00000"/>
              </a:solidFill>
            </a:endParaRPr>
          </a:p>
        </p:txBody>
      </p:sp>
      <p:pic>
        <p:nvPicPr>
          <p:cNvPr id="2050" name="Picture 2" descr="zu-fuss-zur-schule-renate">
            <a:hlinkClick r:id="rId3"/>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7553632" y="485824"/>
            <a:ext cx="4684754" cy="5546496"/>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5">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63858" y="3233242"/>
            <a:ext cx="7077927" cy="3451473"/>
          </a:xfrm>
          <a:prstGeom prst="rect">
            <a:avLst/>
          </a:prstGeom>
        </p:spPr>
      </p:pic>
      <p:sp>
        <p:nvSpPr>
          <p:cNvPr id="2" name="Textfeld 1"/>
          <p:cNvSpPr txBox="1"/>
          <p:nvPr/>
        </p:nvSpPr>
        <p:spPr>
          <a:xfrm>
            <a:off x="9768408" y="6165304"/>
            <a:ext cx="2575320" cy="369332"/>
          </a:xfrm>
          <a:prstGeom prst="rect">
            <a:avLst/>
          </a:prstGeom>
          <a:noFill/>
        </p:spPr>
        <p:txBody>
          <a:bodyPr wrap="none" rtlCol="0">
            <a:spAutoFit/>
          </a:bodyPr>
          <a:lstStyle/>
          <a:p>
            <a:r>
              <a:rPr lang="de-AT" dirty="0" smtClean="0"/>
              <a:t>© </a:t>
            </a:r>
            <a:r>
              <a:rPr lang="de-AT" dirty="0" smtClean="0">
                <a:hlinkClick r:id="rId3"/>
              </a:rPr>
              <a:t>Renate Alf / MISEREOR</a:t>
            </a:r>
            <a:endParaRPr lang="de-AT" dirty="0"/>
          </a:p>
        </p:txBody>
      </p:sp>
      <p:sp>
        <p:nvSpPr>
          <p:cNvPr id="9" name="Rechteck 8"/>
          <p:cNvSpPr/>
          <p:nvPr/>
        </p:nvSpPr>
        <p:spPr>
          <a:xfrm>
            <a:off x="0" y="42744"/>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7"/>
              </a:rPr>
              <a:t>Petition: </a:t>
            </a:r>
            <a:r>
              <a:rPr lang="de-AT" sz="3600" b="1" u="sng" dirty="0" smtClean="0">
                <a:solidFill>
                  <a:schemeClr val="bg1"/>
                </a:solidFill>
                <a:hlinkClick r:id="rId7"/>
              </a:rPr>
              <a:t>Tempo </a:t>
            </a:r>
            <a:r>
              <a:rPr lang="de-AT" sz="3600" b="1" u="sng" dirty="0">
                <a:solidFill>
                  <a:schemeClr val="bg1"/>
                </a:solidFill>
                <a:hlinkClick r:id="rId7"/>
              </a:rPr>
              <a:t>senken, Leben retten</a:t>
            </a:r>
            <a:endParaRPr lang="de-AT" sz="6600" b="1" dirty="0">
              <a:solidFill>
                <a:schemeClr val="bg1"/>
              </a:solidFill>
            </a:endParaRPr>
          </a:p>
        </p:txBody>
      </p:sp>
    </p:spTree>
    <p:extLst>
      <p:ext uri="{BB962C8B-B14F-4D97-AF65-F5344CB8AC3E}">
        <p14:creationId xmlns:p14="http://schemas.microsoft.com/office/powerpoint/2010/main" val="29826373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0" y="1439530"/>
            <a:ext cx="7464658" cy="1125374"/>
          </a:xfrm>
        </p:spPr>
        <p:txBody>
          <a:bodyPr>
            <a:noAutofit/>
          </a:bodyPr>
          <a:lstStyle/>
          <a:p>
            <a:pPr marL="0" indent="0">
              <a:spcBef>
                <a:spcPts val="0"/>
              </a:spcBef>
              <a:spcAft>
                <a:spcPts val="200"/>
              </a:spcAft>
              <a:buNone/>
            </a:pPr>
            <a:r>
              <a:rPr lang="de-AT" sz="2800" b="1" dirty="0" smtClean="0">
                <a:solidFill>
                  <a:srgbClr val="C00000"/>
                </a:solidFill>
              </a:rPr>
              <a:t>Regelgeschwindigkeit: Tempo 30  innerorts</a:t>
            </a:r>
            <a:br>
              <a:rPr lang="de-AT" sz="2800" b="1" dirty="0" smtClean="0">
                <a:solidFill>
                  <a:srgbClr val="C00000"/>
                </a:solidFill>
              </a:rPr>
            </a:br>
            <a:r>
              <a:rPr lang="de-AT" sz="2400" b="1" dirty="0" smtClean="0"/>
              <a:t>Ausnahmen </a:t>
            </a:r>
            <a:r>
              <a:rPr lang="de-AT" sz="2400" b="1" dirty="0" smtClean="0"/>
              <a:t>mit Tempo 50, </a:t>
            </a:r>
            <a:r>
              <a:rPr lang="de-AT" sz="2400" b="1" dirty="0" smtClean="0"/>
              <a:t>Tempo 70 sind </a:t>
            </a:r>
            <a:r>
              <a:rPr lang="de-AT" sz="2400" b="1" dirty="0" smtClean="0"/>
              <a:t>weiter möglich</a:t>
            </a:r>
            <a:endParaRPr lang="de-AT" sz="2800" dirty="0"/>
          </a:p>
        </p:txBody>
      </p:sp>
      <p:pic>
        <p:nvPicPr>
          <p:cNvPr id="2" name="Grafik 1">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336" y="2638251"/>
            <a:ext cx="5852027" cy="4219750"/>
          </a:xfrm>
          <a:prstGeom prst="rect">
            <a:avLst/>
          </a:prstGeom>
        </p:spPr>
      </p:pic>
      <p:pic>
        <p:nvPicPr>
          <p:cNvPr id="10" name="Grafik 9">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l="21444" r="15118"/>
          <a:stretch/>
        </p:blipFill>
        <p:spPr>
          <a:xfrm rot="5400000">
            <a:off x="7748202" y="-89613"/>
            <a:ext cx="4303764" cy="4583832"/>
          </a:xfrm>
          <a:prstGeom prst="rect">
            <a:avLst/>
          </a:prstGeom>
        </p:spPr>
      </p:pic>
      <p:sp>
        <p:nvSpPr>
          <p:cNvPr id="7" name="Rechteck 6"/>
          <p:cNvSpPr/>
          <p:nvPr/>
        </p:nvSpPr>
        <p:spPr>
          <a:xfrm>
            <a:off x="0" y="42744"/>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5"/>
              </a:rPr>
              <a:t>Petition: </a:t>
            </a:r>
            <a:r>
              <a:rPr lang="de-AT" sz="3600" b="1" u="sng" dirty="0" smtClean="0">
                <a:solidFill>
                  <a:schemeClr val="bg1"/>
                </a:solidFill>
                <a:hlinkClick r:id="rId5"/>
              </a:rPr>
              <a:t>Tempo </a:t>
            </a:r>
            <a:r>
              <a:rPr lang="de-AT" sz="3600" b="1" u="sng" dirty="0">
                <a:solidFill>
                  <a:schemeClr val="bg1"/>
                </a:solidFill>
                <a:hlinkClick r:id="rId5"/>
              </a:rPr>
              <a:t>senken, Leben retten</a:t>
            </a:r>
            <a:endParaRPr lang="de-AT" sz="6600" b="1" dirty="0">
              <a:solidFill>
                <a:schemeClr val="bg1"/>
              </a:solidFill>
            </a:endParaRPr>
          </a:p>
        </p:txBody>
      </p:sp>
      <p:pic>
        <p:nvPicPr>
          <p:cNvPr id="4" name="Grafik 3"/>
          <p:cNvPicPr>
            <a:picLocks noChangeAspect="1"/>
          </p:cNvPicPr>
          <p:nvPr/>
        </p:nvPicPr>
        <p:blipFill rotWithShape="1">
          <a:blip r:embed="rId7"/>
          <a:srcRect b="13101"/>
          <a:stretch/>
        </p:blipFill>
        <p:spPr>
          <a:xfrm>
            <a:off x="5932237" y="4285519"/>
            <a:ext cx="6252868" cy="2455849"/>
          </a:xfrm>
          <a:prstGeom prst="rect">
            <a:avLst/>
          </a:prstGeom>
        </p:spPr>
      </p:pic>
    </p:spTree>
    <p:extLst>
      <p:ext uri="{BB962C8B-B14F-4D97-AF65-F5344CB8AC3E}">
        <p14:creationId xmlns:p14="http://schemas.microsoft.com/office/powerpoint/2010/main" val="12135619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0" y="1439530"/>
            <a:ext cx="7464658" cy="1125374"/>
          </a:xfrm>
        </p:spPr>
        <p:txBody>
          <a:bodyPr>
            <a:noAutofit/>
          </a:bodyPr>
          <a:lstStyle/>
          <a:p>
            <a:pPr>
              <a:spcBef>
                <a:spcPts val="0"/>
              </a:spcBef>
              <a:spcAft>
                <a:spcPts val="200"/>
              </a:spcAft>
            </a:pPr>
            <a:r>
              <a:rPr lang="de-AT" sz="2800" b="1" dirty="0" smtClean="0">
                <a:solidFill>
                  <a:srgbClr val="C00000"/>
                </a:solidFill>
              </a:rPr>
              <a:t>verringert Staus, </a:t>
            </a:r>
            <a:r>
              <a:rPr lang="de-AT" sz="2800" b="1" dirty="0" smtClean="0">
                <a:solidFill>
                  <a:schemeClr val="tx2"/>
                </a:solidFill>
              </a:rPr>
              <a:t>spart </a:t>
            </a:r>
            <a:r>
              <a:rPr lang="de-AT" sz="2800" b="1" dirty="0" err="1" smtClean="0">
                <a:solidFill>
                  <a:schemeClr val="tx2"/>
                </a:solidFill>
              </a:rPr>
              <a:t>EnergieKOSTEN</a:t>
            </a:r>
            <a:r>
              <a:rPr lang="de-AT" sz="2800" b="1" dirty="0" smtClean="0">
                <a:solidFill>
                  <a:schemeClr val="tx2"/>
                </a:solidFill>
              </a:rPr>
              <a:t> </a:t>
            </a:r>
          </a:p>
          <a:p>
            <a:pPr>
              <a:spcBef>
                <a:spcPts val="0"/>
              </a:spcBef>
              <a:spcAft>
                <a:spcPts val="200"/>
              </a:spcAft>
            </a:pPr>
            <a:r>
              <a:rPr lang="de-AT" sz="2800" b="1" dirty="0" smtClean="0">
                <a:solidFill>
                  <a:srgbClr val="C00000"/>
                </a:solidFill>
              </a:rPr>
              <a:t>fördert Gesundheit, </a:t>
            </a:r>
            <a:r>
              <a:rPr lang="de-AT" sz="2800" b="1" dirty="0">
                <a:solidFill>
                  <a:schemeClr val="tx2"/>
                </a:solidFill>
              </a:rPr>
              <a:t>Sicherheit,</a:t>
            </a:r>
            <a:r>
              <a:rPr lang="de-AT" sz="2800" b="1" dirty="0">
                <a:solidFill>
                  <a:srgbClr val="C00000"/>
                </a:solidFill>
              </a:rPr>
              <a:t> </a:t>
            </a:r>
            <a:r>
              <a:rPr lang="de-AT" sz="2800" b="1" dirty="0" smtClean="0">
                <a:solidFill>
                  <a:srgbClr val="C00000"/>
                </a:solidFill>
              </a:rPr>
              <a:t>Lebensqualität</a:t>
            </a:r>
            <a:endParaRPr lang="de-AT" dirty="0">
              <a:solidFill>
                <a:srgbClr val="C00000"/>
              </a:solidFill>
            </a:endParaRPr>
          </a:p>
        </p:txBody>
      </p:sp>
      <p:pic>
        <p:nvPicPr>
          <p:cNvPr id="6" name="Grafik 5">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964407" y="2348880"/>
            <a:ext cx="9393471" cy="5138309"/>
          </a:xfrm>
          <a:prstGeom prst="rect">
            <a:avLst/>
          </a:prstGeom>
        </p:spPr>
      </p:pic>
      <p:pic>
        <p:nvPicPr>
          <p:cNvPr id="8" name="Grafik 7">
            <a:hlinkClick r:id="rId3"/>
          </p:cNvPr>
          <p:cNvPicPr>
            <a:picLocks noChangeAspect="1"/>
          </p:cNvPicPr>
          <p:nvPr/>
        </p:nvPicPr>
        <p:blipFill rotWithShape="1">
          <a:blip r:embed="rId5" cstate="email">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a:ext>
            </a:extLst>
          </a:blip>
          <a:srcRect/>
          <a:stretch/>
        </p:blipFill>
        <p:spPr>
          <a:xfrm>
            <a:off x="7568825" y="0"/>
            <a:ext cx="4655840" cy="7147912"/>
          </a:xfrm>
          <a:prstGeom prst="rect">
            <a:avLst/>
          </a:prstGeom>
        </p:spPr>
      </p:pic>
      <p:sp>
        <p:nvSpPr>
          <p:cNvPr id="7" name="Rechteck 6"/>
          <p:cNvSpPr/>
          <p:nvPr/>
        </p:nvSpPr>
        <p:spPr>
          <a:xfrm>
            <a:off x="0" y="42744"/>
            <a:ext cx="7464658" cy="1323439"/>
          </a:xfrm>
          <a:prstGeom prst="rect">
            <a:avLst/>
          </a:prstGeom>
          <a:solidFill>
            <a:schemeClr val="tx2">
              <a:lumMod val="40000"/>
              <a:lumOff val="60000"/>
            </a:schemeClr>
          </a:solidFill>
        </p:spPr>
        <p:txBody>
          <a:bodyPr wrap="square">
            <a:spAutoFit/>
          </a:bodyPr>
          <a:lstStyle/>
          <a:p>
            <a:pPr algn="ctr"/>
            <a:r>
              <a:rPr lang="de-AT" sz="4000" b="1" dirty="0" smtClean="0">
                <a:solidFill>
                  <a:schemeClr val="bg1"/>
                </a:solidFill>
              </a:rPr>
              <a:t>ENTSCHLEUNIGUNG</a:t>
            </a:r>
            <a:br>
              <a:rPr lang="de-AT" sz="4000" b="1" dirty="0" smtClean="0">
                <a:solidFill>
                  <a:schemeClr val="bg1"/>
                </a:solidFill>
              </a:rPr>
            </a:br>
            <a:r>
              <a:rPr lang="de-AT" sz="4000" b="1" dirty="0" smtClean="0">
                <a:solidFill>
                  <a:schemeClr val="bg1"/>
                </a:solidFill>
                <a:hlinkClick r:id="rId3"/>
              </a:rPr>
              <a:t>Petition: </a:t>
            </a:r>
            <a:r>
              <a:rPr lang="de-AT" sz="3600" b="1" u="sng" dirty="0" smtClean="0">
                <a:solidFill>
                  <a:schemeClr val="bg1"/>
                </a:solidFill>
                <a:hlinkClick r:id="rId3"/>
              </a:rPr>
              <a:t>Tempo </a:t>
            </a:r>
            <a:r>
              <a:rPr lang="de-AT" sz="3600" b="1" u="sng" dirty="0">
                <a:solidFill>
                  <a:schemeClr val="bg1"/>
                </a:solidFill>
                <a:hlinkClick r:id="rId3"/>
              </a:rPr>
              <a:t>senken, Leben retten</a:t>
            </a:r>
            <a:endParaRPr lang="de-AT" sz="6600" b="1" dirty="0">
              <a:solidFill>
                <a:schemeClr val="bg1"/>
              </a:solidFill>
            </a:endParaRPr>
          </a:p>
        </p:txBody>
      </p:sp>
    </p:spTree>
    <p:extLst>
      <p:ext uri="{BB962C8B-B14F-4D97-AF65-F5344CB8AC3E}">
        <p14:creationId xmlns:p14="http://schemas.microsoft.com/office/powerpoint/2010/main" val="19351552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AT"/>
          </a:p>
        </p:txBody>
      </p:sp>
      <p:sp>
        <p:nvSpPr>
          <p:cNvPr id="3" name="Inhaltsplatzhalter 2"/>
          <p:cNvSpPr>
            <a:spLocks noGrp="1"/>
          </p:cNvSpPr>
          <p:nvPr>
            <p:ph idx="1"/>
          </p:nvPr>
        </p:nvSpPr>
        <p:spPr/>
        <p:txBody>
          <a:bodyPr/>
          <a:lstStyle/>
          <a:p>
            <a:endParaRPr lang="de-AT"/>
          </a:p>
        </p:txBody>
      </p:sp>
      <p:pic>
        <p:nvPicPr>
          <p:cNvPr id="3074" name="Picture 2" descr="https://vcoe.at/files/vcoe/uploads/Magazin/2023/2023-01%20Tempo%2030/Cover_Magazin_2023-01.PNG">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4586" y="-70794"/>
            <a:ext cx="11211639" cy="692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79272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9376" y="-51733"/>
            <a:ext cx="10382944" cy="4344829"/>
          </a:xfrm>
        </p:spPr>
        <p:txBody>
          <a:bodyPr>
            <a:normAutofit/>
          </a:bodyPr>
          <a:lstStyle/>
          <a:p>
            <a:pPr lvl="0"/>
            <a:endParaRPr lang="de-DE" sz="4800" b="1" dirty="0" smtClean="0"/>
          </a:p>
          <a:p>
            <a:pPr lvl="0"/>
            <a:endParaRPr lang="de-DE" sz="4800" b="1" dirty="0"/>
          </a:p>
          <a:p>
            <a:pPr lvl="0"/>
            <a:endParaRPr lang="de-AT" sz="4800" b="1" dirty="0"/>
          </a:p>
          <a:p>
            <a:pPr lvl="0"/>
            <a:endParaRPr lang="de-AT" sz="4800" b="1" dirty="0" smtClean="0"/>
          </a:p>
        </p:txBody>
      </p:sp>
      <p:pic>
        <p:nvPicPr>
          <p:cNvPr id="2" name="Grafik 1">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l="14030" b="5586"/>
          <a:stretch/>
        </p:blipFill>
        <p:spPr>
          <a:xfrm>
            <a:off x="7444304" y="1040462"/>
            <a:ext cx="4747696" cy="4476245"/>
          </a:xfrm>
          <a:prstGeom prst="rect">
            <a:avLst/>
          </a:prstGeom>
        </p:spPr>
      </p:pic>
      <p:sp>
        <p:nvSpPr>
          <p:cNvPr id="12" name="Rechteck 11"/>
          <p:cNvSpPr/>
          <p:nvPr/>
        </p:nvSpPr>
        <p:spPr>
          <a:xfrm>
            <a:off x="263352" y="367482"/>
            <a:ext cx="11928648" cy="923330"/>
          </a:xfrm>
          <a:prstGeom prst="rect">
            <a:avLst/>
          </a:prstGeom>
        </p:spPr>
        <p:txBody>
          <a:bodyPr wrap="square">
            <a:spAutoFit/>
          </a:bodyPr>
          <a:lstStyle/>
          <a:p>
            <a:pPr lvl="0"/>
            <a:r>
              <a:rPr lang="de-DE" sz="4800" b="1" dirty="0"/>
              <a:t>Nicht </a:t>
            </a:r>
            <a:r>
              <a:rPr lang="de-DE" sz="4800" b="1" dirty="0" smtClean="0"/>
              <a:t>keine </a:t>
            </a:r>
            <a:r>
              <a:rPr lang="de-DE" sz="4800" b="1" dirty="0"/>
              <a:t>Autos, sondern </a:t>
            </a:r>
            <a:r>
              <a:rPr lang="de-DE" sz="4800" b="1" dirty="0" smtClean="0"/>
              <a:t>WENIGER</a:t>
            </a:r>
            <a:r>
              <a:rPr lang="de-DE" sz="5400" b="1" dirty="0" smtClean="0"/>
              <a:t> </a:t>
            </a:r>
            <a:r>
              <a:rPr lang="de-DE" sz="5400" b="1" dirty="0"/>
              <a:t>Autos!</a:t>
            </a:r>
          </a:p>
        </p:txBody>
      </p:sp>
      <p:pic>
        <p:nvPicPr>
          <p:cNvPr id="7" name="Grafik 6"/>
          <p:cNvPicPr>
            <a:picLocks noChangeAspect="1"/>
          </p:cNvPicPr>
          <p:nvPr/>
        </p:nvPicPr>
        <p:blipFill rotWithShape="1">
          <a:blip r:embed="rId5">
            <a:extLst>
              <a:ext uri="{28A0092B-C50C-407E-A947-70E740481C1C}">
                <a14:useLocalDpi xmlns:a14="http://schemas.microsoft.com/office/drawing/2010/main" val="0"/>
              </a:ext>
            </a:extLst>
          </a:blip>
          <a:srcRect t="8101" b="9539"/>
          <a:stretch/>
        </p:blipFill>
        <p:spPr>
          <a:xfrm>
            <a:off x="12978" y="1124744"/>
            <a:ext cx="7180952" cy="4392488"/>
          </a:xfrm>
          <a:prstGeom prst="rect">
            <a:avLst/>
          </a:prstGeom>
        </p:spPr>
      </p:pic>
      <p:sp>
        <p:nvSpPr>
          <p:cNvPr id="8" name="Rechteck 7"/>
          <p:cNvSpPr/>
          <p:nvPr/>
        </p:nvSpPr>
        <p:spPr>
          <a:xfrm>
            <a:off x="0" y="5517232"/>
            <a:ext cx="12192000" cy="1615827"/>
          </a:xfrm>
          <a:prstGeom prst="rect">
            <a:avLst/>
          </a:prstGeom>
        </p:spPr>
        <p:txBody>
          <a:bodyPr wrap="square">
            <a:spAutoFit/>
          </a:bodyPr>
          <a:lstStyle/>
          <a:p>
            <a:r>
              <a:rPr lang="de-AT" sz="4000" b="1" dirty="0" smtClean="0">
                <a:solidFill>
                  <a:srgbClr val="455F7C"/>
                </a:solidFill>
                <a:latin typeface="Open Sans"/>
              </a:rPr>
              <a:t>2022: 5,15 </a:t>
            </a:r>
            <a:r>
              <a:rPr lang="de-AT" sz="4000" b="1" dirty="0">
                <a:solidFill>
                  <a:srgbClr val="455F7C"/>
                </a:solidFill>
                <a:latin typeface="Open Sans"/>
              </a:rPr>
              <a:t>Millionen </a:t>
            </a:r>
            <a:r>
              <a:rPr lang="de-AT" sz="4000" b="1" dirty="0" smtClean="0">
                <a:solidFill>
                  <a:srgbClr val="455F7C"/>
                </a:solidFill>
                <a:latin typeface="Open Sans"/>
              </a:rPr>
              <a:t>PKW in Österreich!</a:t>
            </a:r>
            <a:r>
              <a:rPr lang="de-AT" sz="3600" b="1" dirty="0" smtClean="0">
                <a:solidFill>
                  <a:srgbClr val="455F7C"/>
                </a:solidFill>
                <a:latin typeface="Open Sans"/>
              </a:rPr>
              <a:t/>
            </a:r>
            <a:br>
              <a:rPr lang="de-AT" sz="3600" b="1" dirty="0" smtClean="0">
                <a:solidFill>
                  <a:srgbClr val="455F7C"/>
                </a:solidFill>
                <a:latin typeface="Open Sans"/>
              </a:rPr>
            </a:br>
            <a:r>
              <a:rPr lang="de-AT" sz="2000" b="1" dirty="0" smtClean="0">
                <a:solidFill>
                  <a:srgbClr val="455F7C"/>
                </a:solidFill>
                <a:latin typeface="Open Sans"/>
              </a:rPr>
              <a:t>Seit </a:t>
            </a:r>
            <a:r>
              <a:rPr lang="de-AT" sz="2000" b="1" dirty="0">
                <a:solidFill>
                  <a:srgbClr val="455F7C"/>
                </a:solidFill>
                <a:latin typeface="Open Sans"/>
              </a:rPr>
              <a:t>1960 wächst der </a:t>
            </a:r>
            <a:r>
              <a:rPr lang="de-AT" sz="2000" b="1" dirty="0" smtClean="0">
                <a:solidFill>
                  <a:srgbClr val="455F7C"/>
                </a:solidFill>
                <a:latin typeface="Open Sans"/>
              </a:rPr>
              <a:t>PKW-Bestand! – (Ursachen: Raumplanung und schlechter ÖV)! </a:t>
            </a:r>
            <a:endParaRPr lang="de-AT" sz="2800" b="1" dirty="0" smtClean="0">
              <a:solidFill>
                <a:srgbClr val="455F7C"/>
              </a:solidFill>
              <a:latin typeface="Open Sans"/>
            </a:endParaRPr>
          </a:p>
          <a:p>
            <a:r>
              <a:rPr lang="de-AT" sz="1900" dirty="0" smtClean="0">
                <a:solidFill>
                  <a:srgbClr val="455F7C"/>
                </a:solidFill>
                <a:latin typeface="Open Sans"/>
              </a:rPr>
              <a:t>(der </a:t>
            </a:r>
            <a:r>
              <a:rPr lang="de-AT" sz="1900" dirty="0">
                <a:solidFill>
                  <a:srgbClr val="455F7C"/>
                </a:solidFill>
                <a:latin typeface="Open Sans"/>
              </a:rPr>
              <a:t>Rückgang zwischen 2001 und 2002 ist laut Quelle vor allem der Bereinigung der Daten </a:t>
            </a:r>
            <a:r>
              <a:rPr lang="de-AT" sz="1900" dirty="0" smtClean="0">
                <a:solidFill>
                  <a:srgbClr val="455F7C"/>
                </a:solidFill>
                <a:latin typeface="Open Sans"/>
              </a:rPr>
              <a:t>zuzuschreiben)</a:t>
            </a:r>
            <a:endParaRPr lang="de-AT" sz="1900" i="0" dirty="0" smtClean="0">
              <a:solidFill>
                <a:srgbClr val="455F7C"/>
              </a:solidFill>
              <a:effectLst/>
              <a:latin typeface="Open Sans"/>
            </a:endParaRPr>
          </a:p>
          <a:p>
            <a:endParaRPr lang="de-AT" dirty="0">
              <a:solidFill>
                <a:srgbClr val="455F7C"/>
              </a:solidFill>
              <a:latin typeface="Open Sans"/>
            </a:endParaRPr>
          </a:p>
        </p:txBody>
      </p:sp>
    </p:spTree>
    <p:extLst>
      <p:ext uri="{BB962C8B-B14F-4D97-AF65-F5344CB8AC3E}">
        <p14:creationId xmlns:p14="http://schemas.microsoft.com/office/powerpoint/2010/main" val="24095066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9376" y="-51733"/>
            <a:ext cx="10382944" cy="4344829"/>
          </a:xfrm>
        </p:spPr>
        <p:txBody>
          <a:bodyPr>
            <a:normAutofit/>
          </a:bodyPr>
          <a:lstStyle/>
          <a:p>
            <a:pPr lvl="0"/>
            <a:endParaRPr lang="de-DE" sz="4800" b="1" dirty="0" smtClean="0"/>
          </a:p>
          <a:p>
            <a:pPr lvl="0"/>
            <a:endParaRPr lang="de-DE" sz="4800" b="1" dirty="0"/>
          </a:p>
          <a:p>
            <a:pPr lvl="0"/>
            <a:endParaRPr lang="de-AT" sz="4800" b="1" dirty="0"/>
          </a:p>
          <a:p>
            <a:pPr lvl="0"/>
            <a:endParaRPr lang="de-AT" sz="4800" b="1" dirty="0" smtClean="0"/>
          </a:p>
        </p:txBody>
      </p:sp>
      <p:pic>
        <p:nvPicPr>
          <p:cNvPr id="2" name="Grafik 1">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472674" y="1831117"/>
            <a:ext cx="6104046" cy="5240306"/>
          </a:xfrm>
          <a:prstGeom prst="rect">
            <a:avLst/>
          </a:prstGeom>
        </p:spPr>
      </p:pic>
      <p:pic>
        <p:nvPicPr>
          <p:cNvPr id="11" name="Grafik 10">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4680" y="1758122"/>
            <a:ext cx="6493376" cy="5386296"/>
          </a:xfrm>
          <a:prstGeom prst="rect">
            <a:avLst/>
          </a:prstGeom>
        </p:spPr>
      </p:pic>
      <p:sp>
        <p:nvSpPr>
          <p:cNvPr id="12" name="Rechteck 11"/>
          <p:cNvSpPr/>
          <p:nvPr/>
        </p:nvSpPr>
        <p:spPr>
          <a:xfrm>
            <a:off x="263352" y="367482"/>
            <a:ext cx="11928648" cy="769441"/>
          </a:xfrm>
          <a:prstGeom prst="rect">
            <a:avLst/>
          </a:prstGeom>
        </p:spPr>
        <p:txBody>
          <a:bodyPr wrap="square">
            <a:spAutoFit/>
          </a:bodyPr>
          <a:lstStyle/>
          <a:p>
            <a:pPr lvl="0"/>
            <a:r>
              <a:rPr lang="de-DE" sz="4000" b="1" dirty="0" smtClean="0"/>
              <a:t>WENIGER</a:t>
            </a:r>
            <a:r>
              <a:rPr lang="de-DE" sz="4400" b="1" dirty="0" smtClean="0"/>
              <a:t> Autos, weniger Ressourcenverbrauch</a:t>
            </a:r>
            <a:endParaRPr lang="de-DE" sz="4400" b="1" dirty="0"/>
          </a:p>
        </p:txBody>
      </p:sp>
      <p:sp>
        <p:nvSpPr>
          <p:cNvPr id="13" name="Textfeld 12"/>
          <p:cNvSpPr txBox="1"/>
          <p:nvPr/>
        </p:nvSpPr>
        <p:spPr>
          <a:xfrm>
            <a:off x="2214464" y="5581329"/>
            <a:ext cx="3456384" cy="523220"/>
          </a:xfrm>
          <a:prstGeom prst="rect">
            <a:avLst/>
          </a:prstGeom>
          <a:noFill/>
        </p:spPr>
        <p:txBody>
          <a:bodyPr wrap="square" rtlCol="0">
            <a:spAutoFit/>
          </a:bodyPr>
          <a:lstStyle/>
          <a:p>
            <a:pPr algn="just"/>
            <a:r>
              <a:rPr lang="de-DE" sz="2800" b="1" spc="100" dirty="0" smtClean="0"/>
              <a:t>CO</a:t>
            </a:r>
            <a:r>
              <a:rPr lang="de-DE" sz="2800" b="1" spc="100" baseline="-25000" dirty="0" smtClean="0"/>
              <a:t>2   </a:t>
            </a:r>
            <a:r>
              <a:rPr lang="de-DE" sz="2800" b="1" spc="100" dirty="0" smtClean="0"/>
              <a:t>für Produktion! </a:t>
            </a:r>
            <a:endParaRPr lang="de-AT" sz="2800" b="1" spc="100" dirty="0"/>
          </a:p>
        </p:txBody>
      </p:sp>
    </p:spTree>
    <p:extLst>
      <p:ext uri="{BB962C8B-B14F-4D97-AF65-F5344CB8AC3E}">
        <p14:creationId xmlns:p14="http://schemas.microsoft.com/office/powerpoint/2010/main" val="22707449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6841" y="-253307"/>
            <a:ext cx="7071244" cy="3557322"/>
          </a:xfrm>
        </p:spPr>
        <p:txBody>
          <a:bodyPr>
            <a:normAutofit fontScale="90000"/>
          </a:bodyPr>
          <a:lstStyle/>
          <a:p>
            <a:r>
              <a:rPr lang="de-DE" sz="3100" b="1" dirty="0" smtClean="0"/>
              <a:t>Weniger </a:t>
            </a:r>
            <a:r>
              <a:rPr lang="de-DE" sz="3100" b="1" dirty="0" smtClean="0"/>
              <a:t>Autos, weniger Ressourcenverbrauch: </a:t>
            </a:r>
            <a:r>
              <a:rPr lang="de-DE" sz="3100" b="1" dirty="0" smtClean="0"/>
              <a:t/>
            </a:r>
            <a:br>
              <a:rPr lang="de-DE" sz="3100" b="1" dirty="0" smtClean="0"/>
            </a:br>
            <a:r>
              <a:rPr lang="de-DE" sz="3700" b="1" dirty="0" smtClean="0"/>
              <a:t/>
            </a:r>
            <a:br>
              <a:rPr lang="de-DE" sz="3700" b="1" dirty="0" smtClean="0"/>
            </a:br>
            <a:r>
              <a:rPr lang="de-DE" sz="4800" b="1" dirty="0" smtClean="0"/>
              <a:t>Digitale </a:t>
            </a:r>
            <a:r>
              <a:rPr lang="de-DE" sz="4800" b="1" dirty="0" smtClean="0"/>
              <a:t>Sharing-Innovationen &amp; Räder für </a:t>
            </a:r>
            <a:r>
              <a:rPr lang="de-DE" sz="4800" b="1" dirty="0" smtClean="0"/>
              <a:t>die „letzte Meile“, </a:t>
            </a:r>
            <a:br>
              <a:rPr lang="de-DE" sz="4800" b="1" dirty="0" smtClean="0"/>
            </a:br>
            <a:r>
              <a:rPr lang="de-DE" sz="4800" b="1" dirty="0" smtClean="0"/>
              <a:t>um sich ein Auto zu ersparen. </a:t>
            </a:r>
            <a:endParaRPr lang="de-AT" sz="4800" b="1" dirty="0"/>
          </a:p>
        </p:txBody>
      </p:sp>
      <p:pic>
        <p:nvPicPr>
          <p:cNvPr id="7" name="Inhaltsplatzhalter 6">
            <a:hlinkClick r:id="rId3"/>
          </p:cNvPr>
          <p:cNvPicPr>
            <a:picLocks noGrp="1" noChangeAspect="1"/>
          </p:cNvPicPr>
          <p:nvPr>
            <p:ph idx="1"/>
          </p:nvPr>
        </p:nvPicPr>
        <p:blipFill rotWithShape="1">
          <a:blip r:embed="rId4" cstate="email">
            <a:extLst>
              <a:ext uri="{28A0092B-C50C-407E-A947-70E740481C1C}">
                <a14:useLocalDpi xmlns:a14="http://schemas.microsoft.com/office/drawing/2010/main"/>
              </a:ext>
            </a:extLst>
          </a:blip>
          <a:srcRect l="18185" t="203" r="10626" b="-203"/>
          <a:stretch/>
        </p:blipFill>
        <p:spPr>
          <a:xfrm>
            <a:off x="8527308" y="3431239"/>
            <a:ext cx="3664692" cy="3481618"/>
          </a:xfrm>
        </p:spPr>
      </p:pic>
      <p:pic>
        <p:nvPicPr>
          <p:cNvPr id="4" name="Grafik 3">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l="6788"/>
          <a:stretch/>
        </p:blipFill>
        <p:spPr>
          <a:xfrm>
            <a:off x="7248128" y="188583"/>
            <a:ext cx="4943872" cy="2989317"/>
          </a:xfrm>
          <a:prstGeom prst="rect">
            <a:avLst/>
          </a:prstGeom>
        </p:spPr>
      </p:pic>
      <p:pic>
        <p:nvPicPr>
          <p:cNvPr id="5" name="Grafik 4"/>
          <p:cNvPicPr>
            <a:picLocks noChangeAspect="1"/>
          </p:cNvPicPr>
          <p:nvPr/>
        </p:nvPicPr>
        <p:blipFill rotWithShape="1">
          <a:blip r:embed="rId7">
            <a:extLst>
              <a:ext uri="{28A0092B-C50C-407E-A947-70E740481C1C}">
                <a14:useLocalDpi xmlns:a14="http://schemas.microsoft.com/office/drawing/2010/main" val="0"/>
              </a:ext>
            </a:extLst>
          </a:blip>
          <a:srcRect t="4189" b="6178"/>
          <a:stretch/>
        </p:blipFill>
        <p:spPr>
          <a:xfrm>
            <a:off x="4151784" y="3331487"/>
            <a:ext cx="4694106" cy="3553898"/>
          </a:xfrm>
          <a:prstGeom prst="rect">
            <a:avLst/>
          </a:prstGeom>
        </p:spPr>
      </p:pic>
      <p:pic>
        <p:nvPicPr>
          <p:cNvPr id="9" name="Grafik 8"/>
          <p:cNvPicPr>
            <a:picLocks noChangeAspect="1"/>
          </p:cNvPicPr>
          <p:nvPr/>
        </p:nvPicPr>
        <p:blipFill rotWithShape="1">
          <a:blip r:embed="rId8" cstate="print">
            <a:extLst>
              <a:ext uri="{28A0092B-C50C-407E-A947-70E740481C1C}">
                <a14:useLocalDpi xmlns:a14="http://schemas.microsoft.com/office/drawing/2010/main" val="0"/>
              </a:ext>
            </a:extLst>
          </a:blip>
          <a:srcRect l="5247" r="4310"/>
          <a:stretch/>
        </p:blipFill>
        <p:spPr>
          <a:xfrm>
            <a:off x="16841" y="3334934"/>
            <a:ext cx="4248472" cy="3523066"/>
          </a:xfrm>
          <a:prstGeom prst="rect">
            <a:avLst/>
          </a:prstGeom>
        </p:spPr>
      </p:pic>
    </p:spTree>
    <p:extLst>
      <p:ext uri="{BB962C8B-B14F-4D97-AF65-F5344CB8AC3E}">
        <p14:creationId xmlns:p14="http://schemas.microsoft.com/office/powerpoint/2010/main" val="35780525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9376" y="-51733"/>
            <a:ext cx="10382944" cy="4344829"/>
          </a:xfrm>
        </p:spPr>
        <p:txBody>
          <a:bodyPr>
            <a:normAutofit/>
          </a:bodyPr>
          <a:lstStyle/>
          <a:p>
            <a:pPr lvl="0"/>
            <a:endParaRPr lang="de-DE" sz="4800" b="1" dirty="0" smtClean="0"/>
          </a:p>
          <a:p>
            <a:pPr lvl="0"/>
            <a:endParaRPr lang="de-DE" sz="4800" b="1" dirty="0"/>
          </a:p>
          <a:p>
            <a:pPr lvl="0"/>
            <a:endParaRPr lang="de-AT" sz="4800" b="1" dirty="0"/>
          </a:p>
          <a:p>
            <a:pPr lvl="0"/>
            <a:endParaRPr lang="de-AT" sz="4800" b="1" dirty="0" smtClean="0"/>
          </a:p>
        </p:txBody>
      </p:sp>
      <p:pic>
        <p:nvPicPr>
          <p:cNvPr id="9" name="Grafik 8">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45821" y="1772816"/>
            <a:ext cx="5975092" cy="5085185"/>
          </a:xfrm>
          <a:prstGeom prst="rect">
            <a:avLst/>
          </a:prstGeom>
        </p:spPr>
      </p:pic>
      <p:pic>
        <p:nvPicPr>
          <p:cNvPr id="10" name="Grafik 9">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394" y="1772816"/>
            <a:ext cx="6337427" cy="5085185"/>
          </a:xfrm>
          <a:prstGeom prst="rect">
            <a:avLst/>
          </a:prstGeom>
        </p:spPr>
      </p:pic>
      <p:sp>
        <p:nvSpPr>
          <p:cNvPr id="12" name="Rechteck 11"/>
          <p:cNvSpPr/>
          <p:nvPr/>
        </p:nvSpPr>
        <p:spPr>
          <a:xfrm>
            <a:off x="230590" y="1186"/>
            <a:ext cx="11928648" cy="1569660"/>
          </a:xfrm>
          <a:prstGeom prst="rect">
            <a:avLst/>
          </a:prstGeom>
        </p:spPr>
        <p:txBody>
          <a:bodyPr wrap="square">
            <a:spAutoFit/>
          </a:bodyPr>
          <a:lstStyle/>
          <a:p>
            <a:pPr lvl="0"/>
            <a:r>
              <a:rPr lang="de-DE" sz="4800" b="1" dirty="0" smtClean="0"/>
              <a:t>Mehr Jobs, Investitionen &amp; Platz für klimaverträgliche Infrastruktur</a:t>
            </a:r>
            <a:endParaRPr lang="de-DE" sz="5400" b="1" dirty="0"/>
          </a:p>
        </p:txBody>
      </p:sp>
    </p:spTree>
    <p:extLst>
      <p:ext uri="{BB962C8B-B14F-4D97-AF65-F5344CB8AC3E}">
        <p14:creationId xmlns:p14="http://schemas.microsoft.com/office/powerpoint/2010/main" val="35754707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19336" y="332656"/>
            <a:ext cx="8510736" cy="5793509"/>
          </a:xfrm>
        </p:spPr>
        <p:txBody>
          <a:bodyPr>
            <a:noAutofit/>
          </a:bodyPr>
          <a:lstStyle/>
          <a:p>
            <a:pPr marL="0" indent="0">
              <a:buNone/>
            </a:pPr>
            <a:r>
              <a:rPr lang="de-AT" sz="3600" dirty="0" smtClean="0"/>
              <a:t>In „</a:t>
            </a:r>
            <a:r>
              <a:rPr lang="de-AT" sz="3600" dirty="0" err="1" smtClean="0"/>
              <a:t>Laudato</a:t>
            </a:r>
            <a:r>
              <a:rPr lang="de-AT" sz="3600" dirty="0" smtClean="0"/>
              <a:t> Si“ ist für </a:t>
            </a:r>
            <a:r>
              <a:rPr lang="de-AT" sz="3600" dirty="0"/>
              <a:t>Papst Franziskus ganz klar, „dass man </a:t>
            </a:r>
            <a:r>
              <a:rPr lang="de-AT" sz="3600" b="1" dirty="0"/>
              <a:t>den öffentlichen Verkehrsmitteln den Vorrang </a:t>
            </a:r>
            <a:r>
              <a:rPr lang="de-AT" sz="3600" dirty="0"/>
              <a:t>geben muss.“ </a:t>
            </a:r>
            <a:r>
              <a:rPr lang="de-AT" sz="3600" dirty="0" smtClean="0"/>
              <a:t>(LS 153</a:t>
            </a:r>
            <a:r>
              <a:rPr lang="de-AT" sz="3600" dirty="0"/>
              <a:t>) </a:t>
            </a:r>
            <a:endParaRPr lang="de-AT" sz="3600" dirty="0" smtClean="0"/>
          </a:p>
          <a:p>
            <a:pPr marL="0" indent="0">
              <a:buNone/>
            </a:pPr>
            <a:r>
              <a:rPr lang="de-AT" sz="3600" dirty="0" smtClean="0"/>
              <a:t>Es </a:t>
            </a:r>
            <a:r>
              <a:rPr lang="de-AT" sz="3600" dirty="0"/>
              <a:t>braucht „eine wesentliche Verbesserung dieser Verkehrsmittel, die in vielen Städten aufgrund der Menschenmenge, der Unbequemlichkeit oder der geringen Häufigkeit des verfügbaren Nahverkehrs und der Unsicherheit </a:t>
            </a:r>
            <a:r>
              <a:rPr lang="de-AT" sz="3600" b="1" dirty="0"/>
              <a:t>eine unwürdige Behandlung der Passagiere </a:t>
            </a:r>
            <a:r>
              <a:rPr lang="de-AT" sz="3600" dirty="0"/>
              <a:t>darstellen.“</a:t>
            </a:r>
          </a:p>
          <a:p>
            <a:endParaRPr lang="de-AT" sz="3600" dirty="0"/>
          </a:p>
        </p:txBody>
      </p:sp>
      <p:pic>
        <p:nvPicPr>
          <p:cNvPr id="5" name="Grafik 4">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8355476" y="3085685"/>
            <a:ext cx="4763390" cy="3433796"/>
          </a:xfrm>
          <a:prstGeom prst="rect">
            <a:avLst/>
          </a:prstGeom>
        </p:spPr>
      </p:pic>
      <p:pic>
        <p:nvPicPr>
          <p:cNvPr id="6" name="Grafik 5">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9020273" y="0"/>
            <a:ext cx="3297693" cy="2539732"/>
          </a:xfrm>
          <a:prstGeom prst="rect">
            <a:avLst/>
          </a:prstGeom>
        </p:spPr>
      </p:pic>
    </p:spTree>
    <p:extLst>
      <p:ext uri="{BB962C8B-B14F-4D97-AF65-F5344CB8AC3E}">
        <p14:creationId xmlns:p14="http://schemas.microsoft.com/office/powerpoint/2010/main" val="17786715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8355476" y="3085685"/>
            <a:ext cx="4763390" cy="3433796"/>
          </a:xfrm>
          <a:prstGeom prst="rect">
            <a:avLst/>
          </a:prstGeom>
        </p:spPr>
      </p:pic>
      <p:pic>
        <p:nvPicPr>
          <p:cNvPr id="6" name="Grafik 5">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9020273" y="0"/>
            <a:ext cx="3297693" cy="2539732"/>
          </a:xfrm>
          <a:prstGeom prst="rect">
            <a:avLst/>
          </a:prstGeom>
        </p:spPr>
      </p:pic>
      <p:pic>
        <p:nvPicPr>
          <p:cNvPr id="2" name="Grafik 1">
            <a:hlinkClick r:id="rId7"/>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551384" y="0"/>
            <a:ext cx="7344816" cy="6860433"/>
          </a:xfrm>
          <a:prstGeom prst="rect">
            <a:avLst/>
          </a:prstGeom>
        </p:spPr>
      </p:pic>
    </p:spTree>
    <p:extLst>
      <p:ext uri="{BB962C8B-B14F-4D97-AF65-F5344CB8AC3E}">
        <p14:creationId xmlns:p14="http://schemas.microsoft.com/office/powerpoint/2010/main" val="42604932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7366" y="314577"/>
            <a:ext cx="10972800" cy="1143000"/>
          </a:xfrm>
        </p:spPr>
        <p:txBody>
          <a:bodyPr>
            <a:normAutofit fontScale="90000"/>
          </a:bodyPr>
          <a:lstStyle/>
          <a:p>
            <a:pPr algn="l"/>
            <a:r>
              <a:rPr lang="de-DE" b="1" dirty="0" err="1"/>
              <a:t>Religions</a:t>
            </a:r>
            <a:r>
              <a:rPr lang="de-DE" b="1" dirty="0"/>
              <a:t> </a:t>
            </a:r>
            <a:r>
              <a:rPr lang="de-DE" b="1" dirty="0" err="1"/>
              <a:t>for</a:t>
            </a:r>
            <a:r>
              <a:rPr lang="de-DE" b="1" dirty="0"/>
              <a:t> Future, </a:t>
            </a:r>
            <a:r>
              <a:rPr lang="de-DE" b="1" dirty="0" smtClean="0"/>
              <a:t/>
            </a:r>
            <a:br>
              <a:rPr lang="de-DE" b="1" dirty="0" smtClean="0"/>
            </a:br>
            <a:r>
              <a:rPr lang="de-DE" b="1" dirty="0" err="1" smtClean="0"/>
              <a:t>FairWandeln</a:t>
            </a:r>
            <a:r>
              <a:rPr lang="de-DE" b="1" dirty="0" smtClean="0"/>
              <a:t>-Gruppen, …  </a:t>
            </a:r>
            <a:br>
              <a:rPr lang="de-DE" b="1" dirty="0" smtClean="0"/>
            </a:br>
            <a:r>
              <a:rPr lang="de-DE" b="1" dirty="0" smtClean="0"/>
              <a:t>unterstützen lokale Initiativen</a:t>
            </a:r>
            <a:endParaRPr lang="de-AT" b="1" dirty="0"/>
          </a:p>
        </p:txBody>
      </p:sp>
      <p:pic>
        <p:nvPicPr>
          <p:cNvPr id="5" name="Inhaltsplatzhalter 4">
            <a:hlinkClick r:id="rId3"/>
          </p:cNvPr>
          <p:cNvPicPr>
            <a:picLocks noGrp="1" noChangeAspect="1"/>
          </p:cNvPicPr>
          <p:nvPr>
            <p:ph idx="1"/>
          </p:nvPr>
        </p:nvPicPr>
        <p:blipFill>
          <a:blip r:embed="rId4">
            <a:extLst>
              <a:ext uri="{28A0092B-C50C-407E-A947-70E740481C1C}">
                <a14:useLocalDpi xmlns:a14="http://schemas.microsoft.com/office/drawing/2010/main"/>
              </a:ext>
            </a:extLst>
          </a:blip>
          <a:stretch>
            <a:fillRect/>
          </a:stretch>
        </p:blipFill>
        <p:spPr>
          <a:xfrm>
            <a:off x="6388" y="2221822"/>
            <a:ext cx="6449652" cy="4660767"/>
          </a:xfrm>
        </p:spPr>
      </p:pic>
      <p:pic>
        <p:nvPicPr>
          <p:cNvPr id="4" name="Grafik 3">
            <a:hlinkClick r:id="rId5"/>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625617" y="-675456"/>
            <a:ext cx="5823238" cy="7569351"/>
          </a:xfrm>
          <a:prstGeom prst="rect">
            <a:avLst/>
          </a:prstGeom>
        </p:spPr>
      </p:pic>
      <p:pic>
        <p:nvPicPr>
          <p:cNvPr id="7" name="Grafik 6">
            <a:hlinkClick r:id="rId7"/>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rot="5400000">
            <a:off x="6028198" y="4282366"/>
            <a:ext cx="3025262" cy="2180828"/>
          </a:xfrm>
          <a:prstGeom prst="rect">
            <a:avLst/>
          </a:prstGeom>
        </p:spPr>
      </p:pic>
    </p:spTree>
    <p:extLst>
      <p:ext uri="{BB962C8B-B14F-4D97-AF65-F5344CB8AC3E}">
        <p14:creationId xmlns:p14="http://schemas.microsoft.com/office/powerpoint/2010/main" val="40863792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93204" y="1892739"/>
            <a:ext cx="6506852" cy="4739759"/>
          </a:xfrm>
          <a:prstGeom prst="rect">
            <a:avLst/>
          </a:prstGeom>
        </p:spPr>
        <p:txBody>
          <a:bodyPr wrap="square">
            <a:spAutoFit/>
          </a:bodyPr>
          <a:lstStyle/>
          <a:p>
            <a:r>
              <a:rPr lang="de-DE" sz="3600" dirty="0" smtClean="0">
                <a:solidFill>
                  <a:srgbClr val="00B050"/>
                </a:solidFill>
              </a:rPr>
              <a:t>Vom Reden zum Tun:</a:t>
            </a:r>
            <a:endParaRPr lang="de-AT" sz="3600" dirty="0" smtClean="0">
              <a:solidFill>
                <a:srgbClr val="00B050"/>
              </a:solidFill>
            </a:endParaRPr>
          </a:p>
          <a:p>
            <a:r>
              <a:rPr lang="de-AT" sz="4200" b="1" dirty="0" smtClean="0">
                <a:solidFill>
                  <a:srgbClr val="00B050"/>
                </a:solidFill>
              </a:rPr>
              <a:t>Klimakonferenzen in Pfarren</a:t>
            </a:r>
            <a:endParaRPr lang="de-AT" sz="3600" dirty="0" smtClean="0">
              <a:solidFill>
                <a:srgbClr val="00B050"/>
              </a:solidFill>
            </a:endParaRPr>
          </a:p>
          <a:p>
            <a:endParaRPr lang="de-AT" sz="1200" b="1" dirty="0" smtClean="0">
              <a:solidFill>
                <a:srgbClr val="00B050"/>
              </a:solidFill>
            </a:endParaRPr>
          </a:p>
          <a:p>
            <a:pPr marL="266700" indent="-266700">
              <a:buFont typeface="Arial" panose="020B0604020202020204" pitchFamily="34" charset="0"/>
              <a:buChar char="•"/>
            </a:pPr>
            <a:r>
              <a:rPr lang="de-DE" sz="2400" dirty="0" smtClean="0"/>
              <a:t>für </a:t>
            </a:r>
            <a:r>
              <a:rPr lang="de-DE" sz="2400" b="1" dirty="0" smtClean="0"/>
              <a:t>Kinder</a:t>
            </a:r>
            <a:r>
              <a:rPr lang="de-DE" sz="2400" dirty="0" smtClean="0"/>
              <a:t>: forschen, entdecken, meinen Beitrag leisten, Forderungen an Erwachsene stellen</a:t>
            </a:r>
          </a:p>
          <a:p>
            <a:endParaRPr lang="de-DE" sz="1000" dirty="0" smtClean="0"/>
          </a:p>
          <a:p>
            <a:pPr marL="266700" indent="-266700">
              <a:buFont typeface="Arial" panose="020B0604020202020204" pitchFamily="34" charset="0"/>
              <a:buChar char="•"/>
            </a:pPr>
            <a:r>
              <a:rPr lang="de-DE" sz="2400" b="1" dirty="0" smtClean="0"/>
              <a:t>Jugendliche</a:t>
            </a:r>
            <a:r>
              <a:rPr lang="de-DE" sz="2400" dirty="0" smtClean="0"/>
              <a:t>: Information &amp; Austausch, die Kraft der Gemeinschaft spüren, mit Freude anpacken</a:t>
            </a:r>
          </a:p>
          <a:p>
            <a:endParaRPr lang="de-DE" sz="1000" b="1" dirty="0" smtClean="0"/>
          </a:p>
          <a:p>
            <a:pPr marL="266700" indent="-266700">
              <a:buFont typeface="Arial" panose="020B0604020202020204" pitchFamily="34" charset="0"/>
              <a:buChar char="•"/>
            </a:pPr>
            <a:r>
              <a:rPr lang="de-DE" sz="2400" b="1" dirty="0" smtClean="0"/>
              <a:t>Erwachsene</a:t>
            </a:r>
            <a:r>
              <a:rPr lang="de-DE" sz="2400" dirty="0" smtClean="0"/>
              <a:t>: eigene Herzensprojekte umsetzen, gemeinsam Schöpfungsverantwortung übernehmen, für andere &amp; künftige Generationen einstehen</a:t>
            </a:r>
            <a:endParaRPr lang="de-AT" sz="2400" dirty="0"/>
          </a:p>
        </p:txBody>
      </p:sp>
      <p:sp>
        <p:nvSpPr>
          <p:cNvPr id="6" name="Textfeld 5"/>
          <p:cNvSpPr txBox="1"/>
          <p:nvPr/>
        </p:nvSpPr>
        <p:spPr>
          <a:xfrm>
            <a:off x="7916409" y="359379"/>
            <a:ext cx="2427396" cy="769441"/>
          </a:xfrm>
          <a:prstGeom prst="rect">
            <a:avLst/>
          </a:prstGeom>
          <a:noFill/>
        </p:spPr>
        <p:txBody>
          <a:bodyPr wrap="none" rtlCol="0">
            <a:spAutoFit/>
          </a:bodyPr>
          <a:lstStyle/>
          <a:p>
            <a:r>
              <a:rPr lang="de-DE" sz="2200" b="1" dirty="0" smtClean="0"/>
              <a:t>Eine Initiative von: </a:t>
            </a:r>
          </a:p>
          <a:p>
            <a:endParaRPr lang="de-AT" sz="2200" b="1" dirty="0"/>
          </a:p>
        </p:txBody>
      </p:sp>
      <p:grpSp>
        <p:nvGrpSpPr>
          <p:cNvPr id="2" name="Gruppieren 1"/>
          <p:cNvGrpSpPr/>
          <p:nvPr/>
        </p:nvGrpSpPr>
        <p:grpSpPr>
          <a:xfrm>
            <a:off x="6600056" y="921619"/>
            <a:ext cx="4810462" cy="1770325"/>
            <a:chOff x="5013145" y="3879824"/>
            <a:chExt cx="6129106" cy="2280323"/>
          </a:xfrm>
        </p:grpSpPr>
        <p:pic>
          <p:nvPicPr>
            <p:cNvPr id="8" name="Grafik 7">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29896" y="5082275"/>
              <a:ext cx="1664695" cy="1077872"/>
            </a:xfrm>
            <a:prstGeom prst="rect">
              <a:avLst/>
            </a:prstGeom>
          </p:spPr>
        </p:pic>
        <p:pic>
          <p:nvPicPr>
            <p:cNvPr id="10" name="Grafik 9">
              <a:hlinkClick r:id="rId3"/>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894591" y="5104769"/>
              <a:ext cx="2247660" cy="516442"/>
            </a:xfrm>
            <a:prstGeom prst="rect">
              <a:avLst/>
            </a:prstGeom>
          </p:spPr>
        </p:pic>
        <p:pic>
          <p:nvPicPr>
            <p:cNvPr id="11" name="Grafik 10">
              <a:hlinkClick r:id="rId3"/>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13145" y="4486633"/>
              <a:ext cx="1795272" cy="1191285"/>
            </a:xfrm>
            <a:prstGeom prst="rect">
              <a:avLst/>
            </a:prstGeom>
          </p:spPr>
        </p:pic>
        <p:pic>
          <p:nvPicPr>
            <p:cNvPr id="9" name="Grafik 8">
              <a:hlinkClick r:id="rId3"/>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09364" y="3879824"/>
              <a:ext cx="1862031" cy="669937"/>
            </a:xfrm>
            <a:prstGeom prst="rect">
              <a:avLst/>
            </a:prstGeom>
          </p:spPr>
        </p:pic>
      </p:grpSp>
      <p:pic>
        <p:nvPicPr>
          <p:cNvPr id="3" name="Grafik 2">
            <a:hlinkClick r:id="rId3"/>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79442" y="-200470"/>
            <a:ext cx="5015842" cy="2273542"/>
          </a:xfrm>
          <a:prstGeom prst="rect">
            <a:avLst/>
          </a:prstGeom>
        </p:spPr>
      </p:pic>
      <p:pic>
        <p:nvPicPr>
          <p:cNvPr id="12" name="Grafik 11">
            <a:hlinkClick r:id="rId3"/>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338359" y="830210"/>
            <a:ext cx="1270797" cy="818221"/>
          </a:xfrm>
          <a:prstGeom prst="rect">
            <a:avLst/>
          </a:prstGeom>
        </p:spPr>
      </p:pic>
      <p:pic>
        <p:nvPicPr>
          <p:cNvPr id="13" name="Grafik 12">
            <a:hlinkClick r:id="rId3"/>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6575376" y="2492027"/>
            <a:ext cx="5616624" cy="4323644"/>
          </a:xfrm>
          <a:prstGeom prst="rect">
            <a:avLst/>
          </a:prstGeom>
        </p:spPr>
      </p:pic>
    </p:spTree>
    <p:extLst>
      <p:ext uri="{BB962C8B-B14F-4D97-AF65-F5344CB8AC3E}">
        <p14:creationId xmlns:p14="http://schemas.microsoft.com/office/powerpoint/2010/main" val="224928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19336" y="257510"/>
            <a:ext cx="11084293" cy="6840760"/>
          </a:xfrm>
        </p:spPr>
        <p:txBody>
          <a:bodyPr>
            <a:normAutofit fontScale="25000" lnSpcReduction="20000"/>
          </a:bodyPr>
          <a:lstStyle/>
          <a:p>
            <a:pPr marL="0" indent="0">
              <a:lnSpc>
                <a:spcPct val="120000"/>
              </a:lnSpc>
              <a:spcBef>
                <a:spcPts val="600"/>
              </a:spcBef>
              <a:buNone/>
            </a:pPr>
            <a:r>
              <a:rPr lang="de-AT" sz="12800" b="1" dirty="0" smtClean="0"/>
              <a:t>Ziel:</a:t>
            </a:r>
            <a:r>
              <a:rPr lang="de-AT" sz="12800" dirty="0"/>
              <a:t> </a:t>
            </a:r>
            <a:r>
              <a:rPr lang="de-AT" sz="12800" b="1" dirty="0" smtClean="0"/>
              <a:t>Projektgruppen starten</a:t>
            </a:r>
            <a:r>
              <a:rPr lang="de-AT" sz="12800" b="1" dirty="0"/>
              <a:t> </a:t>
            </a:r>
            <a:r>
              <a:rPr lang="de-AT" sz="12800" dirty="0" smtClean="0"/>
              <a:t>- sich generationenübergreifend </a:t>
            </a:r>
            <a:r>
              <a:rPr lang="de-AT" sz="12800" dirty="0"/>
              <a:t>im Pfarrgebiet </a:t>
            </a:r>
            <a:r>
              <a:rPr lang="de-AT" sz="12800" dirty="0" smtClean="0"/>
              <a:t>vernetzen. - Bereits </a:t>
            </a:r>
            <a:r>
              <a:rPr lang="de-AT" sz="12800" dirty="0"/>
              <a:t>vorhandene Initiativen </a:t>
            </a:r>
            <a:r>
              <a:rPr lang="de-AT" sz="12800" dirty="0" smtClean="0"/>
              <a:t>stärken.</a:t>
            </a:r>
          </a:p>
          <a:p>
            <a:pPr marL="0" indent="0">
              <a:buNone/>
            </a:pPr>
            <a:endParaRPr lang="de-AT" sz="6400" dirty="0"/>
          </a:p>
          <a:p>
            <a:pPr marL="0" indent="0">
              <a:buNone/>
            </a:pPr>
            <a:r>
              <a:rPr lang="de-AT" sz="12800" b="1" dirty="0">
                <a:sym typeface="Wingdings" panose="05000000000000000000" pitchFamily="2" charset="2"/>
              </a:rPr>
              <a:t> </a:t>
            </a:r>
            <a:r>
              <a:rPr lang="de-AT" sz="12800" b="1" dirty="0" smtClean="0"/>
              <a:t>Umfrage</a:t>
            </a:r>
            <a:r>
              <a:rPr lang="de-AT" sz="12800" b="1" dirty="0"/>
              <a:t>: </a:t>
            </a:r>
            <a:r>
              <a:rPr lang="de-AT" sz="12800" b="1" dirty="0">
                <a:hlinkClick r:id="rId3"/>
              </a:rPr>
              <a:t>(online-)Fragebogen zum </a:t>
            </a:r>
            <a:r>
              <a:rPr lang="de-AT" sz="12800" b="1" dirty="0" smtClean="0">
                <a:hlinkClick r:id="rId3"/>
              </a:rPr>
              <a:t>Klimaschutz</a:t>
            </a:r>
            <a:r>
              <a:rPr lang="de-AT" sz="12800" dirty="0"/>
              <a:t> </a:t>
            </a:r>
            <a:endParaRPr lang="de-AT" sz="12800" dirty="0" smtClean="0"/>
          </a:p>
          <a:p>
            <a:pPr marL="0" indent="0">
              <a:buNone/>
            </a:pPr>
            <a:r>
              <a:rPr lang="de-AT" sz="11200" dirty="0" smtClean="0"/>
              <a:t>zur Einbeziehung </a:t>
            </a:r>
            <a:r>
              <a:rPr lang="de-AT" sz="11200" dirty="0"/>
              <a:t>der Bevölkerung im </a:t>
            </a:r>
            <a:r>
              <a:rPr lang="de-AT" sz="11200" dirty="0" smtClean="0"/>
              <a:t>Pfarrgebiet</a:t>
            </a:r>
          </a:p>
          <a:p>
            <a:pPr marL="447675" indent="-247650">
              <a:buFont typeface="+mj-lt"/>
              <a:buAutoNum type="arabicPeriod"/>
            </a:pPr>
            <a:r>
              <a:rPr lang="de-AT" sz="9600" b="1" dirty="0" smtClean="0"/>
              <a:t>Energie</a:t>
            </a:r>
          </a:p>
          <a:p>
            <a:pPr marL="447675" indent="-247650">
              <a:buFont typeface="+mj-lt"/>
              <a:buAutoNum type="arabicPeriod"/>
            </a:pPr>
            <a:r>
              <a:rPr lang="de-AT" sz="9600" b="1" dirty="0" smtClean="0"/>
              <a:t>Konsum </a:t>
            </a:r>
            <a:r>
              <a:rPr lang="de-AT" sz="9600" b="1" dirty="0"/>
              <a:t>/ Einkauf</a:t>
            </a:r>
          </a:p>
          <a:p>
            <a:pPr marL="447675" indent="-247650">
              <a:buFont typeface="+mj-lt"/>
              <a:buAutoNum type="arabicPeriod"/>
            </a:pPr>
            <a:r>
              <a:rPr lang="de-AT" sz="9600" b="1" dirty="0"/>
              <a:t>Verkehr / </a:t>
            </a:r>
            <a:r>
              <a:rPr lang="de-AT" sz="9600" b="1" dirty="0" smtClean="0"/>
              <a:t>Mobilität</a:t>
            </a:r>
          </a:p>
          <a:p>
            <a:pPr marL="447675" indent="-247650">
              <a:buFont typeface="+mj-lt"/>
              <a:buAutoNum type="arabicPeriod"/>
            </a:pPr>
            <a:r>
              <a:rPr lang="de-AT" sz="9600" b="1" dirty="0" smtClean="0"/>
              <a:t>Grünräume/Bodennutzung/Land-Versiegelung</a:t>
            </a:r>
            <a:endParaRPr lang="de-AT" sz="9600" b="1" dirty="0"/>
          </a:p>
          <a:p>
            <a:pPr marL="447675" indent="-247650">
              <a:buFont typeface="+mj-lt"/>
              <a:buAutoNum type="arabicPeriod"/>
            </a:pPr>
            <a:r>
              <a:rPr lang="de-AT" sz="9600" b="1" dirty="0"/>
              <a:t>Ernährung / </a:t>
            </a:r>
            <a:r>
              <a:rPr lang="de-AT" sz="9600" b="1" dirty="0" smtClean="0"/>
              <a:t>Lebensmittelverbrauch</a:t>
            </a:r>
          </a:p>
          <a:p>
            <a:pPr marL="447675" indent="-247650">
              <a:buFont typeface="+mj-lt"/>
              <a:buAutoNum type="arabicPeriod"/>
            </a:pPr>
            <a:r>
              <a:rPr lang="de-AT" sz="9600" b="1" dirty="0" smtClean="0"/>
              <a:t>Müllvermeidung </a:t>
            </a:r>
            <a:r>
              <a:rPr lang="de-AT" sz="9600" b="1" dirty="0"/>
              <a:t>/ Ressourcenverbrauch</a:t>
            </a:r>
          </a:p>
          <a:p>
            <a:pPr marL="0" indent="0">
              <a:buNone/>
            </a:pPr>
            <a:endParaRPr lang="de-AT" sz="7200" b="1" dirty="0" smtClean="0">
              <a:solidFill>
                <a:srgbClr val="00B050"/>
              </a:solidFill>
            </a:endParaRPr>
          </a:p>
          <a:p>
            <a:pPr marL="0" indent="0">
              <a:lnSpc>
                <a:spcPct val="140000"/>
              </a:lnSpc>
              <a:buNone/>
            </a:pPr>
            <a:r>
              <a:rPr lang="de-AT" sz="12800" b="1" dirty="0">
                <a:sym typeface="Wingdings" panose="05000000000000000000" pitchFamily="2" charset="2"/>
              </a:rPr>
              <a:t> </a:t>
            </a:r>
            <a:r>
              <a:rPr lang="de-AT" sz="12800" b="1" dirty="0" smtClean="0"/>
              <a:t>4-stündige „Zukunftswerkstatt“: </a:t>
            </a:r>
            <a:r>
              <a:rPr lang="de-AT" sz="12800" dirty="0" smtClean="0"/>
              <a:t>2 Moderator*innen helfen, konkrete Projekte im eigenen Umfeld zu entwickeln </a:t>
            </a:r>
          </a:p>
          <a:p>
            <a:pPr marL="0" indent="0">
              <a:lnSpc>
                <a:spcPct val="140000"/>
              </a:lnSpc>
              <a:buNone/>
            </a:pPr>
            <a:r>
              <a:rPr lang="de-AT" sz="12800" b="1" dirty="0" smtClean="0">
                <a:sym typeface="Wingdings" panose="05000000000000000000" pitchFamily="2" charset="2"/>
              </a:rPr>
              <a:t> Umsetzung </a:t>
            </a:r>
            <a:r>
              <a:rPr lang="de-AT" sz="12800" dirty="0" smtClean="0">
                <a:sym typeface="Wingdings" panose="05000000000000000000" pitchFamily="2" charset="2"/>
              </a:rPr>
              <a:t>in Projektgruppen (in den folgenden Monaten) </a:t>
            </a:r>
            <a:endParaRPr lang="de-AT" sz="12800" b="1" dirty="0" smtClean="0"/>
          </a:p>
          <a:p>
            <a:endParaRPr lang="de-AT" dirty="0"/>
          </a:p>
        </p:txBody>
      </p:sp>
      <p:pic>
        <p:nvPicPr>
          <p:cNvPr id="6" name="Inhaltsplatzhalter 3">
            <a:hlinkClick r:id="rId4"/>
          </p:cNvPr>
          <p:cNvPicPr>
            <a:picLocks noChangeAspect="1"/>
          </p:cNvPicPr>
          <p:nvPr/>
        </p:nvPicPr>
        <p:blipFill rotWithShape="1">
          <a:blip r:embed="rId5" cstate="email">
            <a:extLst>
              <a:ext uri="{28A0092B-C50C-407E-A947-70E740481C1C}">
                <a14:useLocalDpi xmlns:a14="http://schemas.microsoft.com/office/drawing/2010/main"/>
              </a:ext>
            </a:extLst>
          </a:blip>
          <a:srcRect l="-415" t="-66"/>
          <a:stretch/>
        </p:blipFill>
        <p:spPr>
          <a:xfrm>
            <a:off x="6528048" y="2414613"/>
            <a:ext cx="5663952" cy="2526555"/>
          </a:xfrm>
          <a:prstGeom prst="rect">
            <a:avLst/>
          </a:prstGeom>
          <a:effectLst>
            <a:innerShdw blurRad="63500" dist="50800" dir="13500000">
              <a:prstClr val="black">
                <a:alpha val="50000"/>
              </a:prstClr>
            </a:innerShdw>
          </a:effectLst>
        </p:spPr>
      </p:pic>
    </p:spTree>
    <p:extLst>
      <p:ext uri="{BB962C8B-B14F-4D97-AF65-F5344CB8AC3E}">
        <p14:creationId xmlns:p14="http://schemas.microsoft.com/office/powerpoint/2010/main" val="62414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32082" y="2149718"/>
            <a:ext cx="5856651" cy="4392488"/>
          </a:xfrm>
          <a:prstGeom prst="rect">
            <a:avLst/>
          </a:prstGeom>
        </p:spPr>
      </p:pic>
      <p:pic>
        <p:nvPicPr>
          <p:cNvPr id="11" name="Grafik 10">
            <a:hlinkClick r:id="rId5"/>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747873" y="1400850"/>
            <a:ext cx="5408994" cy="6858000"/>
          </a:xfrm>
          <a:prstGeom prst="rect">
            <a:avLst/>
          </a:prstGeom>
        </p:spPr>
      </p:pic>
      <p:sp>
        <p:nvSpPr>
          <p:cNvPr id="12" name="Titel 1"/>
          <p:cNvSpPr txBox="1">
            <a:spLocks/>
          </p:cNvSpPr>
          <p:nvPr/>
        </p:nvSpPr>
        <p:spPr>
          <a:xfrm>
            <a:off x="479376" y="253259"/>
            <a:ext cx="10972800" cy="1143000"/>
          </a:xfrm>
          <a:prstGeom prst="rect">
            <a:avLst/>
          </a:prstGeom>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de-DE" sz="4900" b="1" dirty="0" smtClean="0"/>
              <a:t>Danke fürs „Autofasten“ an Radfahrende mit einem kleinen Snack </a:t>
            </a:r>
            <a:r>
              <a:rPr lang="de-DE" sz="4900" dirty="0" smtClean="0"/>
              <a:t>(Pfarre, Weltladen, Südwind, </a:t>
            </a:r>
            <a:r>
              <a:rPr lang="de-DE" sz="4900" dirty="0" err="1" smtClean="0"/>
              <a:t>Fairtrade</a:t>
            </a:r>
            <a:r>
              <a:rPr lang="de-DE" sz="4900" dirty="0" smtClean="0"/>
              <a:t>-Gemeinde)</a:t>
            </a:r>
            <a:endParaRPr lang="de-AT" dirty="0"/>
          </a:p>
        </p:txBody>
      </p:sp>
    </p:spTree>
    <p:extLst>
      <p:ext uri="{BB962C8B-B14F-4D97-AF65-F5344CB8AC3E}">
        <p14:creationId xmlns:p14="http://schemas.microsoft.com/office/powerpoint/2010/main" val="10854509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8311" y="548680"/>
            <a:ext cx="10972800" cy="1143000"/>
          </a:xfrm>
        </p:spPr>
        <p:txBody>
          <a:bodyPr>
            <a:normAutofit fontScale="90000"/>
          </a:bodyPr>
          <a:lstStyle/>
          <a:p>
            <a:pPr algn="l"/>
            <a:r>
              <a:rPr lang="de-DE" sz="4900" b="1" dirty="0" smtClean="0"/>
              <a:t>Gemeinderats-Antrag: </a:t>
            </a:r>
            <a:r>
              <a:rPr lang="de-DE" dirty="0" smtClean="0"/>
              <a:t/>
            </a:r>
            <a:br>
              <a:rPr lang="de-DE" dirty="0" smtClean="0"/>
            </a:br>
            <a:r>
              <a:rPr lang="de-DE" dirty="0" smtClean="0"/>
              <a:t>Über 1500 Unterschriften für einen zum Schutz von Ackerland am Rand von Wiener Neustadt</a:t>
            </a:r>
            <a:endParaRPr lang="de-AT" dirty="0"/>
          </a:p>
        </p:txBody>
      </p:sp>
      <p:pic>
        <p:nvPicPr>
          <p:cNvPr id="10" name="Grafik 9"/>
          <p:cNvPicPr>
            <a:picLocks noChangeAspect="1"/>
          </p:cNvPicPr>
          <p:nvPr/>
        </p:nvPicPr>
        <p:blipFill rotWithShape="1">
          <a:blip r:embed="rId3" cstate="email">
            <a:extLst>
              <a:ext uri="{28A0092B-C50C-407E-A947-70E740481C1C}">
                <a14:useLocalDpi xmlns:a14="http://schemas.microsoft.com/office/drawing/2010/main"/>
              </a:ext>
            </a:extLst>
          </a:blip>
          <a:srcRect l="579" t="17929" r="-579" b="2241"/>
          <a:stretch/>
        </p:blipFill>
        <p:spPr>
          <a:xfrm>
            <a:off x="1669" y="2336655"/>
            <a:ext cx="7536160" cy="4530836"/>
          </a:xfrm>
          <a:prstGeom prst="rect">
            <a:avLst/>
          </a:prstGeom>
        </p:spPr>
      </p:pic>
      <p:pic>
        <p:nvPicPr>
          <p:cNvPr id="3" name="Grafik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04711" y="2336655"/>
            <a:ext cx="6120680" cy="4530836"/>
          </a:xfrm>
          <a:prstGeom prst="rect">
            <a:avLst/>
          </a:prstGeom>
        </p:spPr>
      </p:pic>
    </p:spTree>
    <p:extLst>
      <p:ext uri="{BB962C8B-B14F-4D97-AF65-F5344CB8AC3E}">
        <p14:creationId xmlns:p14="http://schemas.microsoft.com/office/powerpoint/2010/main" val="103198005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Grp="1" noChangeAspect="1" noChangeArrowheads="1"/>
          </p:cNvPicPr>
          <p:nvPr>
            <p:ph idx="1"/>
          </p:nvPr>
        </p:nvPicPr>
        <p:blipFill>
          <a:blip r:embed="rId3">
            <a:extLst>
              <a:ext uri="{28A0092B-C50C-407E-A947-70E740481C1C}">
                <a14:useLocalDpi xmlns:a14="http://schemas.microsoft.com/office/drawing/2010/main"/>
              </a:ext>
            </a:extLst>
          </a:blip>
          <a:srcRect/>
          <a:stretch>
            <a:fillRect/>
          </a:stretch>
        </p:blipFill>
        <p:spPr bwMode="auto">
          <a:xfrm>
            <a:off x="-96688" y="3120891"/>
            <a:ext cx="7416824" cy="3456994"/>
          </a:xfrm>
          <a:prstGeom prst="roundRect">
            <a:avLst>
              <a:gd name="adj" fmla="val 17566"/>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descr="C:\Users\WatzCh\Documents\welthaus\fairwandeln\der sonntag bericht märz 2017.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19336" y="-99392"/>
            <a:ext cx="7320136" cy="322028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5" name="Grafi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112224" y="168006"/>
            <a:ext cx="3878535" cy="5202918"/>
          </a:xfrm>
          <a:prstGeom prst="rect">
            <a:avLst/>
          </a:prstGeom>
        </p:spPr>
      </p:pic>
      <p:sp>
        <p:nvSpPr>
          <p:cNvPr id="2" name="Textfeld 1"/>
          <p:cNvSpPr txBox="1"/>
          <p:nvPr/>
        </p:nvSpPr>
        <p:spPr>
          <a:xfrm>
            <a:off x="8112224" y="5373216"/>
            <a:ext cx="3960440" cy="830997"/>
          </a:xfrm>
          <a:prstGeom prst="rect">
            <a:avLst/>
          </a:prstGeom>
          <a:noFill/>
        </p:spPr>
        <p:txBody>
          <a:bodyPr wrap="square" rtlCol="0">
            <a:spAutoFit/>
          </a:bodyPr>
          <a:lstStyle/>
          <a:p>
            <a:r>
              <a:rPr lang="de-DE" sz="4800" b="1" dirty="0" smtClean="0">
                <a:hlinkClick r:id="rId6"/>
              </a:rPr>
              <a:t>fairwandeln.at</a:t>
            </a:r>
            <a:r>
              <a:rPr lang="de-DE" sz="4800" dirty="0" smtClean="0"/>
              <a:t> </a:t>
            </a:r>
            <a:endParaRPr lang="de-AT" sz="4800" dirty="0"/>
          </a:p>
        </p:txBody>
      </p:sp>
    </p:spTree>
    <p:extLst>
      <p:ext uri="{BB962C8B-B14F-4D97-AF65-F5344CB8AC3E}">
        <p14:creationId xmlns:p14="http://schemas.microsoft.com/office/powerpoint/2010/main" val="39692252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987E9EA-DF30-4287-A2EF-79F434EAED2A}"/>
              </a:ext>
            </a:extLst>
          </p:cNvPr>
          <p:cNvSpPr>
            <a:spLocks noGrp="1"/>
          </p:cNvSpPr>
          <p:nvPr>
            <p:ph type="title"/>
          </p:nvPr>
        </p:nvSpPr>
        <p:spPr>
          <a:xfrm>
            <a:off x="609600" y="274637"/>
            <a:ext cx="10972800" cy="634083"/>
          </a:xfrm>
        </p:spPr>
        <p:txBody>
          <a:bodyPr>
            <a:noAutofit/>
          </a:bodyPr>
          <a:lstStyle/>
          <a:p>
            <a:pPr lvl="0" algn="l" eaLnBrk="0" fontAlgn="base" hangingPunct="0">
              <a:spcAft>
                <a:spcPct val="0"/>
              </a:spcAft>
              <a:tabLst>
                <a:tab pos="457200" algn="l"/>
              </a:tabLst>
            </a:pP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2000" b="1" dirty="0" smtClean="0">
                <a:latin typeface="+mn-lt"/>
              </a:rPr>
              <a:t/>
            </a:r>
            <a:br>
              <a:rPr lang="de-AT" sz="2000" b="1" dirty="0" smtClean="0">
                <a:latin typeface="+mn-lt"/>
              </a:rPr>
            </a:br>
            <a:r>
              <a:rPr lang="de-AT" sz="2000" b="1" dirty="0">
                <a:latin typeface="+mn-lt"/>
              </a:rPr>
              <a:t/>
            </a:r>
            <a:br>
              <a:rPr lang="de-AT" sz="2000" b="1" dirty="0">
                <a:latin typeface="+mn-lt"/>
              </a:rPr>
            </a:br>
            <a:r>
              <a:rPr lang="de-AT" sz="3600" b="1" dirty="0" smtClean="0">
                <a:latin typeface="+mn-lt"/>
              </a:rPr>
              <a:t>Pfarrfest mit </a:t>
            </a:r>
            <a:br>
              <a:rPr lang="de-AT" sz="3600" b="1" dirty="0" smtClean="0">
                <a:latin typeface="+mn-lt"/>
              </a:rPr>
            </a:br>
            <a:r>
              <a:rPr lang="de-AT" sz="3600" b="1" dirty="0" smtClean="0">
                <a:latin typeface="+mn-lt"/>
              </a:rPr>
              <a:t>J</a:t>
            </a:r>
            <a:r>
              <a:rPr lang="de-AT" altLang="de-DE" sz="3600" b="1" dirty="0" smtClean="0">
                <a:latin typeface="+mn-lt"/>
                <a:ea typeface="Times New Roman" panose="02020603050405020304" pitchFamily="18" charset="0"/>
              </a:rPr>
              <a:t>S-/Familien-Messe </a:t>
            </a:r>
            <a:br>
              <a:rPr lang="de-AT" altLang="de-DE" sz="3600" b="1" dirty="0" smtClean="0">
                <a:latin typeface="+mn-lt"/>
                <a:ea typeface="Times New Roman" panose="02020603050405020304" pitchFamily="18" charset="0"/>
              </a:rPr>
            </a:br>
            <a:r>
              <a:rPr lang="de-AT" altLang="de-DE" sz="3300" b="1" dirty="0" smtClean="0">
                <a:latin typeface="+mn-lt"/>
                <a:ea typeface="Times New Roman" panose="02020603050405020304" pitchFamily="18" charset="0"/>
              </a:rPr>
              <a:t>zum </a:t>
            </a:r>
            <a:r>
              <a:rPr lang="de-AT" altLang="de-DE" sz="3300" b="1" dirty="0">
                <a:latin typeface="+mn-lt"/>
                <a:ea typeface="Times New Roman" panose="02020603050405020304" pitchFamily="18" charset="0"/>
              </a:rPr>
              <a:t>Thema </a:t>
            </a:r>
            <a:r>
              <a:rPr lang="de-AT" altLang="de-DE" sz="3300" b="1" dirty="0" smtClean="0">
                <a:latin typeface="+mn-lt"/>
                <a:ea typeface="Times New Roman" panose="02020603050405020304" pitchFamily="18" charset="0"/>
              </a:rPr>
              <a:t>Klimaschutz/Bäume:</a:t>
            </a:r>
            <a:r>
              <a:rPr lang="de-AT" altLang="de-DE" sz="3300" b="1" dirty="0">
                <a:latin typeface="+mn-lt"/>
              </a:rPr>
              <a:t/>
            </a:r>
            <a:br>
              <a:rPr lang="de-AT" altLang="de-DE" sz="3300" b="1" dirty="0">
                <a:latin typeface="+mn-lt"/>
              </a:rPr>
            </a:br>
            <a:r>
              <a:rPr lang="de-AT" altLang="de-DE" sz="2800" b="1" dirty="0" smtClean="0">
                <a:solidFill>
                  <a:srgbClr val="0070C0"/>
                </a:solidFill>
                <a:latin typeface="+mn-lt"/>
              </a:rPr>
              <a:t>„Baum des Lebens“ </a:t>
            </a:r>
            <a:r>
              <a:rPr lang="de-AT" altLang="de-DE" sz="2800" dirty="0" smtClean="0">
                <a:solidFill>
                  <a:srgbClr val="0070C0"/>
                </a:solidFill>
                <a:latin typeface="+mn-lt"/>
              </a:rPr>
              <a:t>in </a:t>
            </a:r>
            <a:r>
              <a:rPr lang="de-AT" sz="2800" u="sng" dirty="0" err="1" smtClean="0">
                <a:solidFill>
                  <a:srgbClr val="0070C0"/>
                </a:solidFill>
                <a:latin typeface="+mn-lt"/>
                <a:hlinkClick r:id="rId3"/>
              </a:rPr>
              <a:t>Offb</a:t>
            </a:r>
            <a:r>
              <a:rPr lang="de-AT" sz="2800" u="sng" dirty="0" smtClean="0">
                <a:solidFill>
                  <a:srgbClr val="0070C0"/>
                </a:solidFill>
                <a:latin typeface="+mn-lt"/>
                <a:hlinkClick r:id="rId3"/>
              </a:rPr>
              <a:t> 22,12-20</a:t>
            </a:r>
            <a:r>
              <a:rPr lang="de-AT" sz="2800" dirty="0" smtClean="0">
                <a:solidFill>
                  <a:srgbClr val="0070C0"/>
                </a:solidFill>
                <a:latin typeface="+mn-lt"/>
              </a:rPr>
              <a:t> </a:t>
            </a:r>
            <a:r>
              <a:rPr lang="de-AT" altLang="de-DE" sz="3300" dirty="0">
                <a:solidFill>
                  <a:srgbClr val="0070C0"/>
                </a:solidFill>
                <a:latin typeface="+mn-lt"/>
                <a:ea typeface="Times New Roman" panose="02020603050405020304" pitchFamily="18" charset="0"/>
              </a:rPr>
              <a:t/>
            </a:r>
            <a:br>
              <a:rPr lang="de-AT" altLang="de-DE" sz="3300" dirty="0">
                <a:solidFill>
                  <a:srgbClr val="0070C0"/>
                </a:solidFill>
                <a:latin typeface="+mn-lt"/>
                <a:ea typeface="Times New Roman" panose="02020603050405020304" pitchFamily="18" charset="0"/>
              </a:rPr>
            </a:br>
            <a:r>
              <a:rPr lang="de-AT" altLang="de-DE" sz="2800" b="1" dirty="0" smtClean="0">
                <a:solidFill>
                  <a:srgbClr val="0070C0"/>
                </a:solidFill>
                <a:ea typeface="Times New Roman" panose="02020603050405020304" pitchFamily="18" charset="0"/>
              </a:rPr>
              <a:t/>
            </a:r>
            <a:br>
              <a:rPr lang="de-AT" altLang="de-DE" sz="2800" b="1" dirty="0" smtClean="0">
                <a:solidFill>
                  <a:srgbClr val="0070C0"/>
                </a:solidFill>
                <a:ea typeface="Times New Roman" panose="02020603050405020304" pitchFamily="18" charset="0"/>
              </a:rPr>
            </a:br>
            <a:r>
              <a:rPr lang="de-AT" altLang="de-DE" sz="3200" b="1" dirty="0" smtClean="0">
                <a:solidFill>
                  <a:srgbClr val="C00000"/>
                </a:solidFill>
                <a:latin typeface="+mn-lt"/>
                <a:ea typeface="Times New Roman" panose="02020603050405020304" pitchFamily="18" charset="0"/>
              </a:rPr>
              <a:t>Baum-Quiz </a:t>
            </a:r>
            <a:r>
              <a:rPr lang="de-AT" altLang="de-DE" sz="3200" b="1" dirty="0">
                <a:solidFill>
                  <a:srgbClr val="C00000"/>
                </a:solidFill>
                <a:latin typeface="+mn-lt"/>
                <a:ea typeface="Times New Roman" panose="02020603050405020304" pitchFamily="18" charset="0"/>
              </a:rPr>
              <a:t>mit 7 kurzen </a:t>
            </a:r>
            <a:r>
              <a:rPr lang="de-AT" altLang="de-DE" sz="3200" b="1" dirty="0" smtClean="0">
                <a:solidFill>
                  <a:srgbClr val="C00000"/>
                </a:solidFill>
                <a:latin typeface="+mn-lt"/>
                <a:ea typeface="Times New Roman" panose="02020603050405020304" pitchFamily="18" charset="0"/>
              </a:rPr>
              <a:t>Fragen: </a:t>
            </a:r>
            <a:br>
              <a:rPr lang="de-AT" altLang="de-DE" sz="3200" b="1" dirty="0" smtClean="0">
                <a:solidFill>
                  <a:srgbClr val="C00000"/>
                </a:solidFill>
                <a:latin typeface="+mn-lt"/>
                <a:ea typeface="Times New Roman" panose="02020603050405020304" pitchFamily="18" charset="0"/>
              </a:rPr>
            </a:br>
            <a:r>
              <a:rPr lang="de-AT" sz="3600" b="1" dirty="0" smtClean="0"/>
              <a:t>Wie </a:t>
            </a:r>
            <a:r>
              <a:rPr lang="de-AT" sz="3600" b="1" dirty="0"/>
              <a:t>oft passt der Durchmesser </a:t>
            </a:r>
            <a:r>
              <a:rPr lang="de-AT" sz="3600" b="1" dirty="0" smtClean="0"/>
              <a:t/>
            </a:r>
            <a:br>
              <a:rPr lang="de-AT" sz="3600" b="1" dirty="0" smtClean="0"/>
            </a:br>
            <a:r>
              <a:rPr lang="de-AT" sz="3600" b="1" dirty="0" smtClean="0"/>
              <a:t>von </a:t>
            </a:r>
            <a:r>
              <a:rPr lang="de-AT" sz="3600" b="1" dirty="0"/>
              <a:t>einem jungen </a:t>
            </a:r>
            <a:r>
              <a:rPr lang="de-AT" sz="3600" b="1" dirty="0" smtClean="0"/>
              <a:t/>
            </a:r>
            <a:br>
              <a:rPr lang="de-AT" sz="3600" b="1" dirty="0" smtClean="0"/>
            </a:br>
            <a:r>
              <a:rPr lang="de-AT" sz="3600" b="1" dirty="0" smtClean="0"/>
              <a:t>Baum </a:t>
            </a:r>
            <a:r>
              <a:rPr lang="de-AT" sz="3600" b="1" dirty="0"/>
              <a:t>(5cm) in einen </a:t>
            </a:r>
            <a:r>
              <a:rPr lang="de-AT" sz="3600" b="1" dirty="0" smtClean="0"/>
              <a:t/>
            </a:r>
            <a:br>
              <a:rPr lang="de-AT" sz="3600" b="1" dirty="0" smtClean="0"/>
            </a:br>
            <a:r>
              <a:rPr lang="de-AT" sz="3600" b="1" dirty="0" smtClean="0"/>
              <a:t>alten Baum</a:t>
            </a:r>
            <a:r>
              <a:rPr lang="de-AT" sz="3600" b="1" dirty="0"/>
              <a:t>?</a:t>
            </a:r>
            <a:br>
              <a:rPr lang="de-AT" sz="3600" b="1" dirty="0"/>
            </a:br>
            <a:r>
              <a:rPr lang="de-AT" b="1" dirty="0" smtClean="0">
                <a:solidFill>
                  <a:srgbClr val="C00000"/>
                </a:solidFill>
              </a:rPr>
              <a:t>20x oder 70x</a:t>
            </a:r>
            <a:r>
              <a:rPr lang="de-AT" b="1" dirty="0">
                <a:solidFill>
                  <a:srgbClr val="C00000"/>
                </a:solidFill>
              </a:rPr>
              <a:t/>
            </a:r>
            <a:br>
              <a:rPr lang="de-AT" b="1" dirty="0">
                <a:solidFill>
                  <a:srgbClr val="C00000"/>
                </a:solidFill>
              </a:rPr>
            </a:br>
            <a:r>
              <a:rPr lang="de-AT" b="1" dirty="0">
                <a:solidFill>
                  <a:srgbClr val="C00000"/>
                </a:solidFill>
              </a:rPr>
              <a:t>oder 100x </a:t>
            </a:r>
            <a:r>
              <a:rPr lang="de-AT" dirty="0">
                <a:solidFill>
                  <a:srgbClr val="C00000"/>
                </a:solidFill>
              </a:rPr>
              <a:t/>
            </a:r>
            <a:br>
              <a:rPr lang="de-AT" dirty="0">
                <a:solidFill>
                  <a:srgbClr val="C00000"/>
                </a:solidFill>
              </a:rPr>
            </a:br>
            <a:endParaRPr lang="de-AT" dirty="0">
              <a:solidFill>
                <a:srgbClr val="C00000"/>
              </a:solidFill>
            </a:endParaRPr>
          </a:p>
        </p:txBody>
      </p:sp>
      <p:pic>
        <p:nvPicPr>
          <p:cNvPr id="9" name="Grafik 8">
            <a:hlinkClick r:id="rId4"/>
            <a:extLst>
              <a:ext uri="{FF2B5EF4-FFF2-40B4-BE49-F238E27FC236}">
                <a16:creationId xmlns:a16="http://schemas.microsoft.com/office/drawing/2014/main" id="{39AE6140-49CB-40EB-A3C3-10E5D1AE048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58544" y="3645024"/>
            <a:ext cx="4133456" cy="3100093"/>
          </a:xfrm>
          <a:prstGeom prst="rect">
            <a:avLst/>
          </a:prstGeom>
        </p:spPr>
      </p:pic>
      <p:pic>
        <p:nvPicPr>
          <p:cNvPr id="11" name="Grafik 10">
            <a:hlinkClick r:id="rId4"/>
            <a:extLst>
              <a:ext uri="{FF2B5EF4-FFF2-40B4-BE49-F238E27FC236}">
                <a16:creationId xmlns:a16="http://schemas.microsoft.com/office/drawing/2014/main" id="{BF997493-B832-4DBF-B786-E62B388977E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5339891" y="4026465"/>
            <a:ext cx="3107031" cy="2330274"/>
          </a:xfrm>
          <a:prstGeom prst="rect">
            <a:avLst/>
          </a:prstGeom>
        </p:spPr>
      </p:pic>
      <p:pic>
        <p:nvPicPr>
          <p:cNvPr id="7" name="Inhaltsplatzhalter 3">
            <a:hlinkClick r:id="rId4"/>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942246" y="274637"/>
            <a:ext cx="5249754" cy="3082355"/>
          </a:xfrm>
          <a:prstGeom prst="rect">
            <a:avLst/>
          </a:prstGeom>
          <a:ln w="3175">
            <a:solidFill>
              <a:schemeClr val="tx1"/>
            </a:solidFill>
          </a:ln>
        </p:spPr>
      </p:pic>
    </p:spTree>
    <p:extLst>
      <p:ext uri="{BB962C8B-B14F-4D97-AF65-F5344CB8AC3E}">
        <p14:creationId xmlns:p14="http://schemas.microsoft.com/office/powerpoint/2010/main" val="31211501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79376" y="116632"/>
            <a:ext cx="10972800" cy="1143000"/>
          </a:xfrm>
        </p:spPr>
        <p:txBody>
          <a:bodyPr>
            <a:normAutofit/>
          </a:bodyPr>
          <a:lstStyle/>
          <a:p>
            <a:r>
              <a:rPr lang="de-AT" b="1" dirty="0">
                <a:solidFill>
                  <a:srgbClr val="FFC000"/>
                </a:solidFill>
              </a:rPr>
              <a:t>Pfarre St. </a:t>
            </a:r>
            <a:r>
              <a:rPr lang="de-AT" b="1" dirty="0" smtClean="0">
                <a:solidFill>
                  <a:srgbClr val="FFC000"/>
                </a:solidFill>
              </a:rPr>
              <a:t>Andreas - Hütteldorf</a:t>
            </a:r>
            <a:endParaRPr lang="de-DE" dirty="0"/>
          </a:p>
        </p:txBody>
      </p:sp>
      <p:sp>
        <p:nvSpPr>
          <p:cNvPr id="3" name="Rechteck 2"/>
          <p:cNvSpPr/>
          <p:nvPr/>
        </p:nvSpPr>
        <p:spPr>
          <a:xfrm>
            <a:off x="7824192" y="2078867"/>
            <a:ext cx="3347864" cy="1015663"/>
          </a:xfrm>
          <a:prstGeom prst="rect">
            <a:avLst/>
          </a:prstGeom>
        </p:spPr>
        <p:txBody>
          <a:bodyPr wrap="square">
            <a:spAutoFit/>
          </a:bodyPr>
          <a:lstStyle/>
          <a:p>
            <a:r>
              <a:rPr lang="de-DE" sz="2000" b="1" dirty="0" smtClean="0"/>
              <a:t>Projekt </a:t>
            </a:r>
            <a:r>
              <a:rPr lang="de-DE" sz="2000" b="1" dirty="0"/>
              <a:t>„Lebende </a:t>
            </a:r>
            <a:r>
              <a:rPr lang="de-DE" sz="2000" b="1" dirty="0" smtClean="0"/>
              <a:t>Erde“</a:t>
            </a:r>
            <a:r>
              <a:rPr lang="de-DE" sz="2000" dirty="0" smtClean="0"/>
              <a:t> Gemeinschaftsgarten </a:t>
            </a:r>
          </a:p>
          <a:p>
            <a:r>
              <a:rPr lang="de-DE" sz="2000" dirty="0" smtClean="0"/>
              <a:t>im Pfarrhof</a:t>
            </a:r>
          </a:p>
        </p:txBody>
      </p:sp>
      <p:pic>
        <p:nvPicPr>
          <p:cNvPr id="3074" name="Picture 2" descr="Q:\NAS_KA_Welthaus\Pfarrgemeinde FairWandeln\FairWandel-Pfarren\Pilotpfarren\Hütteldorf\update Juli 18\Hütteldorf-Lebende Erde.jpg">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83432" y="1340768"/>
            <a:ext cx="6624736" cy="49685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790399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b="1" dirty="0">
                <a:solidFill>
                  <a:srgbClr val="FFC000"/>
                </a:solidFill>
              </a:rPr>
              <a:t>Pfarre </a:t>
            </a:r>
            <a:r>
              <a:rPr lang="de-AT" b="1" dirty="0" err="1" smtClean="0">
                <a:solidFill>
                  <a:srgbClr val="FFC000"/>
                </a:solidFill>
              </a:rPr>
              <a:t>Akkonplatz</a:t>
            </a:r>
            <a:r>
              <a:rPr lang="de-AT" b="1" dirty="0" smtClean="0">
                <a:solidFill>
                  <a:srgbClr val="FFC000"/>
                </a:solidFill>
              </a:rPr>
              <a:t>, 1150 Wien</a:t>
            </a:r>
            <a:endParaRPr lang="de-AT" dirty="0"/>
          </a:p>
        </p:txBody>
      </p:sp>
      <p:pic>
        <p:nvPicPr>
          <p:cNvPr id="4" name="Grafik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5400" y="1417637"/>
            <a:ext cx="3010739" cy="4464496"/>
          </a:xfrm>
          <a:prstGeom prst="rect">
            <a:avLst/>
          </a:prstGeom>
        </p:spPr>
      </p:pic>
      <p:pic>
        <p:nvPicPr>
          <p:cNvPr id="5" name="Grafik 4">
            <a:hlinkClick r:id="rId3"/>
          </p:cNvPr>
          <p:cNvPicPr>
            <a:picLocks noChangeAspect="1"/>
          </p:cNvPicPr>
          <p:nvPr/>
        </p:nvPicPr>
        <p:blipFill>
          <a:blip r:embed="rId5" cstate="email">
            <a:extLst>
              <a:ext uri="{BEBA8EAE-BF5A-486C-A8C5-ECC9F3942E4B}">
                <a14:imgProps xmlns:a14="http://schemas.microsoft.com/office/drawing/2010/main">
                  <a14:imgLayer r:embed="rId6">
                    <a14:imgEffect>
                      <a14:colorTemperature colorTemp="7124"/>
                    </a14:imgEffect>
                    <a14:imgEffect>
                      <a14:saturation sat="118000"/>
                    </a14:imgEffect>
                    <a14:imgEffect>
                      <a14:brightnessContrast bright="17000"/>
                    </a14:imgEffect>
                  </a14:imgLayer>
                </a14:imgProps>
              </a:ext>
              <a:ext uri="{28A0092B-C50C-407E-A947-70E740481C1C}">
                <a14:useLocalDpi xmlns:a14="http://schemas.microsoft.com/office/drawing/2010/main"/>
              </a:ext>
            </a:extLst>
          </a:blip>
          <a:stretch>
            <a:fillRect/>
          </a:stretch>
        </p:blipFill>
        <p:spPr>
          <a:xfrm>
            <a:off x="4151784" y="1733053"/>
            <a:ext cx="5532107" cy="4149080"/>
          </a:xfrm>
          <a:prstGeom prst="rect">
            <a:avLst/>
          </a:prstGeom>
        </p:spPr>
      </p:pic>
    </p:spTree>
    <p:extLst>
      <p:ext uri="{BB962C8B-B14F-4D97-AF65-F5344CB8AC3E}">
        <p14:creationId xmlns:p14="http://schemas.microsoft.com/office/powerpoint/2010/main" val="198406438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hlinkClick r:id="rId3"/>
          </p:cNvPr>
          <p:cNvPicPr>
            <a:picLocks noChangeAspect="1"/>
          </p:cNvPicPr>
          <p:nvPr/>
        </p:nvPicPr>
        <p:blipFill>
          <a:blip r:embed="rId4" cstate="email">
            <a:extLst>
              <a:ext uri="{BEBA8EAE-BF5A-486C-A8C5-ECC9F3942E4B}">
                <a14:imgProps xmlns:a14="http://schemas.microsoft.com/office/drawing/2010/main">
                  <a14:imgLayer r:embed="rId5">
                    <a14:imgEffect>
                      <a14:brightnessContrast bright="23000" contrast="28000"/>
                    </a14:imgEffect>
                  </a14:imgLayer>
                </a14:imgProps>
              </a:ext>
              <a:ext uri="{28A0092B-C50C-407E-A947-70E740481C1C}">
                <a14:useLocalDpi xmlns:a14="http://schemas.microsoft.com/office/drawing/2010/main"/>
              </a:ext>
            </a:extLst>
          </a:blip>
          <a:stretch>
            <a:fillRect/>
          </a:stretch>
        </p:blipFill>
        <p:spPr>
          <a:xfrm>
            <a:off x="191344" y="1145867"/>
            <a:ext cx="6780989" cy="4068593"/>
          </a:xfrm>
          <a:prstGeom prst="rect">
            <a:avLst/>
          </a:prstGeom>
        </p:spPr>
      </p:pic>
      <p:sp>
        <p:nvSpPr>
          <p:cNvPr id="2" name="Titel 1"/>
          <p:cNvSpPr>
            <a:spLocks noGrp="1"/>
          </p:cNvSpPr>
          <p:nvPr>
            <p:ph type="title"/>
          </p:nvPr>
        </p:nvSpPr>
        <p:spPr>
          <a:xfrm>
            <a:off x="-1074434" y="-27384"/>
            <a:ext cx="8229600" cy="1143000"/>
          </a:xfrm>
        </p:spPr>
        <p:txBody>
          <a:bodyPr>
            <a:normAutofit fontScale="90000"/>
          </a:bodyPr>
          <a:lstStyle/>
          <a:p>
            <a:r>
              <a:rPr lang="de-AT" b="1" dirty="0" smtClean="0">
                <a:solidFill>
                  <a:srgbClr val="FFC000"/>
                </a:solidFill>
              </a:rPr>
              <a:t>Pfarre </a:t>
            </a:r>
            <a:r>
              <a:rPr lang="de-AT" b="1" dirty="0" err="1" smtClean="0">
                <a:solidFill>
                  <a:srgbClr val="FFC000"/>
                </a:solidFill>
              </a:rPr>
              <a:t>Ziersdorf</a:t>
            </a:r>
            <a:r>
              <a:rPr lang="de-AT" b="1" dirty="0" smtClean="0">
                <a:solidFill>
                  <a:srgbClr val="FFC000"/>
                </a:solidFill>
              </a:rPr>
              <a:t/>
            </a:r>
            <a:br>
              <a:rPr lang="de-AT" b="1" dirty="0" smtClean="0">
                <a:solidFill>
                  <a:srgbClr val="FFC000"/>
                </a:solidFill>
              </a:rPr>
            </a:br>
            <a:r>
              <a:rPr lang="de-AT" b="1" dirty="0" smtClean="0">
                <a:solidFill>
                  <a:srgbClr val="FFC000"/>
                </a:solidFill>
              </a:rPr>
              <a:t> Genussbörse</a:t>
            </a:r>
            <a:endParaRPr lang="de-DE" dirty="0"/>
          </a:p>
        </p:txBody>
      </p:sp>
      <p:sp>
        <p:nvSpPr>
          <p:cNvPr id="3" name="Textfeld 2"/>
          <p:cNvSpPr txBox="1"/>
          <p:nvPr/>
        </p:nvSpPr>
        <p:spPr>
          <a:xfrm>
            <a:off x="1884281" y="1218143"/>
            <a:ext cx="2421368" cy="369332"/>
          </a:xfrm>
          <a:prstGeom prst="rect">
            <a:avLst/>
          </a:prstGeom>
          <a:noFill/>
        </p:spPr>
        <p:txBody>
          <a:bodyPr wrap="none" rtlCol="0">
            <a:spAutoFit/>
          </a:bodyPr>
          <a:lstStyle/>
          <a:p>
            <a:r>
              <a:rPr lang="de-DE" dirty="0" smtClean="0"/>
              <a:t>Schautafel Genussbörse</a:t>
            </a:r>
            <a:endParaRPr lang="de-AT" dirty="0"/>
          </a:p>
        </p:txBody>
      </p:sp>
      <p:pic>
        <p:nvPicPr>
          <p:cNvPr id="7" name="Grafik 6">
            <a:hlinkClick r:id="rId6"/>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rot="5400000">
            <a:off x="5960748" y="1021955"/>
            <a:ext cx="5055520" cy="2956080"/>
          </a:xfrm>
          <a:prstGeom prst="rect">
            <a:avLst/>
          </a:prstGeom>
        </p:spPr>
      </p:pic>
      <p:pic>
        <p:nvPicPr>
          <p:cNvPr id="8" name="Grafik 7">
            <a:hlinkClick r:id="rId8"/>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010468" y="3275855"/>
            <a:ext cx="5373765" cy="3582145"/>
          </a:xfrm>
          <a:prstGeom prst="rect">
            <a:avLst/>
          </a:prstGeom>
        </p:spPr>
      </p:pic>
      <p:pic>
        <p:nvPicPr>
          <p:cNvPr id="9" name="Grafik 8">
            <a:hlinkClick r:id="rId8"/>
          </p:cNvPr>
          <p:cNvPicPr>
            <a:picLocks noChangeAspect="1"/>
          </p:cNvPicPr>
          <p:nvPr/>
        </p:nvPicPr>
        <p:blipFill rotWithShape="1">
          <a:blip r:embed="rId10" cstate="email">
            <a:extLst>
              <a:ext uri="{BEBA8EAE-BF5A-486C-A8C5-ECC9F3942E4B}">
                <a14:imgProps xmlns:a14="http://schemas.microsoft.com/office/drawing/2010/main">
                  <a14:imgLayer r:embed="rId11">
                    <a14:imgEffect>
                      <a14:brightnessContrast bright="11000" contrast="14000"/>
                    </a14:imgEffect>
                  </a14:imgLayer>
                </a14:imgProps>
              </a:ext>
              <a:ext uri="{28A0092B-C50C-407E-A947-70E740481C1C}">
                <a14:useLocalDpi xmlns:a14="http://schemas.microsoft.com/office/drawing/2010/main"/>
              </a:ext>
            </a:extLst>
          </a:blip>
          <a:srcRect/>
          <a:stretch/>
        </p:blipFill>
        <p:spPr>
          <a:xfrm rot="343033">
            <a:off x="103776" y="4643320"/>
            <a:ext cx="7283047" cy="183973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324141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a:hlinkClick r:id="rId3"/>
          </p:cNvPr>
          <p:cNvPicPr>
            <a:picLocks noChangeAspect="1" noChangeArrowheads="1"/>
          </p:cNvPicPr>
          <p:nvPr/>
        </p:nvPicPr>
        <p:blipFill>
          <a:blip r:embed="rId4" cstate="email">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7320136" y="1772816"/>
            <a:ext cx="3995005" cy="444063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074" name="Picture 2">
            <a:hlinkClick r:id="rId3"/>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3352" y="1109355"/>
            <a:ext cx="6534041" cy="491798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itel 2"/>
          <p:cNvSpPr>
            <a:spLocks noGrp="1"/>
          </p:cNvSpPr>
          <p:nvPr>
            <p:ph type="title"/>
          </p:nvPr>
        </p:nvSpPr>
        <p:spPr>
          <a:xfrm>
            <a:off x="542047" y="6151909"/>
            <a:ext cx="6120680" cy="706091"/>
          </a:xfrm>
        </p:spPr>
        <p:txBody>
          <a:bodyPr>
            <a:normAutofit fontScale="90000"/>
          </a:bodyPr>
          <a:lstStyle/>
          <a:p>
            <a:r>
              <a:rPr lang="de-AT" sz="2400" dirty="0" smtClean="0"/>
              <a:t>Aktion mit Firmlingen - </a:t>
            </a:r>
            <a:r>
              <a:rPr lang="de-AT" sz="2400" i="1" dirty="0" smtClean="0"/>
              <a:t>„</a:t>
            </a:r>
            <a:r>
              <a:rPr lang="de-AT" sz="2400" i="1" dirty="0" err="1" smtClean="0"/>
              <a:t>Fairtrade</a:t>
            </a:r>
            <a:r>
              <a:rPr lang="de-AT" sz="2400" i="1" dirty="0" smtClean="0"/>
              <a:t> </a:t>
            </a:r>
            <a:r>
              <a:rPr lang="de-AT" sz="2400" i="1" dirty="0"/>
              <a:t>ist </a:t>
            </a:r>
            <a:r>
              <a:rPr lang="de-AT" sz="2400" i="1" dirty="0" smtClean="0"/>
              <a:t>not-wendig!“</a:t>
            </a:r>
            <a:r>
              <a:rPr lang="de-AT" sz="2400" i="1" dirty="0"/>
              <a:t/>
            </a:r>
            <a:br>
              <a:rPr lang="de-AT" sz="2400" i="1" dirty="0"/>
            </a:br>
            <a:endParaRPr lang="de-AT" sz="2400" i="1" dirty="0"/>
          </a:p>
        </p:txBody>
      </p:sp>
      <p:sp>
        <p:nvSpPr>
          <p:cNvPr id="2" name="Textfeld 1"/>
          <p:cNvSpPr txBox="1"/>
          <p:nvPr/>
        </p:nvSpPr>
        <p:spPr>
          <a:xfrm>
            <a:off x="7521644" y="755412"/>
            <a:ext cx="4055041" cy="707886"/>
          </a:xfrm>
          <a:prstGeom prst="rect">
            <a:avLst/>
          </a:prstGeom>
          <a:noFill/>
        </p:spPr>
        <p:txBody>
          <a:bodyPr wrap="none" rtlCol="0">
            <a:spAutoFit/>
          </a:bodyPr>
          <a:lstStyle/>
          <a:p>
            <a:r>
              <a:rPr lang="de-DE" sz="2000" b="1" dirty="0" smtClean="0"/>
              <a:t>Blind-</a:t>
            </a:r>
            <a:r>
              <a:rPr lang="de-DE" sz="2000" b="1" dirty="0" smtClean="0">
                <a:solidFill>
                  <a:srgbClr val="0062AC"/>
                </a:solidFill>
              </a:rPr>
              <a:t>fair</a:t>
            </a:r>
            <a:r>
              <a:rPr lang="de-DE" sz="2000" b="1" dirty="0" smtClean="0"/>
              <a:t>-</a:t>
            </a:r>
            <a:r>
              <a:rPr lang="de-DE" sz="2000" b="1" dirty="0" err="1" smtClean="0"/>
              <a:t>kostung</a:t>
            </a:r>
            <a:r>
              <a:rPr lang="de-DE" sz="2000" dirty="0" smtClean="0"/>
              <a:t> </a:t>
            </a:r>
            <a:r>
              <a:rPr lang="de-DE" sz="2000" dirty="0" smtClean="0">
                <a:sym typeface="Wingdings" panose="05000000000000000000" pitchFamily="2" charset="2"/>
              </a:rPr>
              <a:t> </a:t>
            </a:r>
            <a:r>
              <a:rPr lang="de-DE" sz="2000" dirty="0" smtClean="0"/>
              <a:t>Einführung von </a:t>
            </a:r>
          </a:p>
          <a:p>
            <a:r>
              <a:rPr lang="de-DE" sz="2000" dirty="0" smtClean="0"/>
              <a:t>fair gehandeltem Kaffee im Pfarrcafé </a:t>
            </a:r>
            <a:endParaRPr lang="de-AT" sz="2000" dirty="0"/>
          </a:p>
        </p:txBody>
      </p:sp>
      <p:sp>
        <p:nvSpPr>
          <p:cNvPr id="6" name="Titel 1"/>
          <p:cNvSpPr txBox="1">
            <a:spLocks/>
          </p:cNvSpPr>
          <p:nvPr/>
        </p:nvSpPr>
        <p:spPr>
          <a:xfrm>
            <a:off x="1880126" y="68188"/>
            <a:ext cx="7437512" cy="755412"/>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de-AT" b="1" dirty="0" smtClean="0">
                <a:solidFill>
                  <a:srgbClr val="FFC000"/>
                </a:solidFill>
              </a:rPr>
              <a:t>Pfarre St. Leopold - </a:t>
            </a:r>
            <a:r>
              <a:rPr lang="de-AT" b="1" dirty="0" err="1" smtClean="0">
                <a:solidFill>
                  <a:srgbClr val="FFC000"/>
                </a:solidFill>
              </a:rPr>
              <a:t>Gersthof</a:t>
            </a:r>
            <a:endParaRPr lang="de-DE" dirty="0"/>
          </a:p>
        </p:txBody>
      </p:sp>
    </p:spTree>
    <p:extLst>
      <p:ext uri="{BB962C8B-B14F-4D97-AF65-F5344CB8AC3E}">
        <p14:creationId xmlns:p14="http://schemas.microsoft.com/office/powerpoint/2010/main" val="3984801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11403" y="1331075"/>
            <a:ext cx="1852295" cy="1229124"/>
          </a:xfrm>
          <a:prstGeom prst="rect">
            <a:avLst/>
          </a:prstGeom>
        </p:spPr>
      </p:pic>
      <p:sp>
        <p:nvSpPr>
          <p:cNvPr id="2" name="Titel 1"/>
          <p:cNvSpPr>
            <a:spLocks noGrp="1"/>
          </p:cNvSpPr>
          <p:nvPr>
            <p:ph type="title"/>
          </p:nvPr>
        </p:nvSpPr>
        <p:spPr>
          <a:xfrm>
            <a:off x="1981200" y="197768"/>
            <a:ext cx="8229600" cy="1143000"/>
          </a:xfrm>
        </p:spPr>
        <p:txBody>
          <a:bodyPr>
            <a:noAutofit/>
          </a:bodyPr>
          <a:lstStyle/>
          <a:p>
            <a:r>
              <a:rPr lang="de-DE" sz="3600" b="1" dirty="0" smtClean="0">
                <a:solidFill>
                  <a:srgbClr val="FFC000"/>
                </a:solidFill>
                <a:effectLst>
                  <a:outerShdw blurRad="38100" dist="38100" dir="2700000" algn="tl">
                    <a:srgbClr val="000000">
                      <a:alpha val="43137"/>
                    </a:srgbClr>
                  </a:outerShdw>
                </a:effectLst>
              </a:rPr>
              <a:t>Unterstützung durch </a:t>
            </a:r>
            <a:r>
              <a:rPr lang="de-DE" sz="3600" b="1" dirty="0" err="1" smtClean="0">
                <a:solidFill>
                  <a:srgbClr val="FFC000"/>
                </a:solidFill>
                <a:effectLst>
                  <a:outerShdw blurRad="38100" dist="38100" dir="2700000" algn="tl">
                    <a:srgbClr val="000000">
                      <a:alpha val="43137"/>
                    </a:srgbClr>
                  </a:outerShdw>
                </a:effectLst>
              </a:rPr>
              <a:t>KooperationspartnerInnen</a:t>
            </a:r>
            <a:endParaRPr lang="de-AT" sz="3600" b="1" dirty="0">
              <a:solidFill>
                <a:srgbClr val="FFC000"/>
              </a:solidFill>
              <a:effectLst>
                <a:outerShdw blurRad="38100" dist="38100" dir="2700000" algn="tl">
                  <a:srgbClr val="000000">
                    <a:alpha val="43137"/>
                  </a:srgbClr>
                </a:outerShdw>
              </a:effectLst>
            </a:endParaRPr>
          </a:p>
        </p:txBody>
      </p:sp>
      <p:pic>
        <p:nvPicPr>
          <p:cNvPr id="1049" name="Picture 25" descr="O:\Welthaus\Allgemein\! ÖA_Briefpapier_Fotos_Logos\logos\Logos Pfarrgemeinde FairWandeln\caritas logo.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854322" y="4320101"/>
            <a:ext cx="1283228" cy="470732"/>
          </a:xfrm>
          <a:prstGeom prst="rect">
            <a:avLst/>
          </a:prstGeom>
          <a:noFill/>
          <a:extLst>
            <a:ext uri="{909E8E84-426E-40dd-AFC4-6F175D3DCCD1}">
              <a14:hiddenFill xmlns="" xmlns:a14="http://schemas.microsoft.com/office/drawing/2010/main">
                <a:solidFill>
                  <a:srgbClr val="FFFFFF"/>
                </a:solidFill>
              </a14:hiddenFill>
            </a:ext>
          </a:extLst>
        </p:spPr>
      </p:pic>
      <p:pic>
        <p:nvPicPr>
          <p:cNvPr id="1050" name="Picture 26" descr="O:\Welthaus\Allgemein\! ÖA_Briefpapier_Fotos_Logos\logos\Logos Pfarrgemeinde FairWandeln\Südwind NÖ-Süd.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793404" y="2610016"/>
            <a:ext cx="1485512" cy="706732"/>
          </a:xfrm>
          <a:prstGeom prst="rect">
            <a:avLst/>
          </a:prstGeom>
          <a:noFill/>
          <a:extLst>
            <a:ext uri="{909E8E84-426E-40dd-AFC4-6F175D3DCCD1}">
              <a14:hiddenFill xmlns="" xmlns:a14="http://schemas.microsoft.com/office/drawing/2010/main">
                <a:solidFill>
                  <a:srgbClr val="FFFFFF"/>
                </a:solidFill>
              </a14:hiddenFill>
            </a:ext>
          </a:extLst>
        </p:spPr>
      </p:pic>
      <p:pic>
        <p:nvPicPr>
          <p:cNvPr id="1052" name="Picture 28" descr="O:\Welthaus\Allgemein\! ÖA_Briefpapier_Fotos_Logos\logos\Logos Pfarrgemeinde FairWandeln\SOL.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757253" y="2444777"/>
            <a:ext cx="835583" cy="792088"/>
          </a:xfrm>
          <a:prstGeom prst="rect">
            <a:avLst/>
          </a:prstGeom>
          <a:noFill/>
          <a:extLst>
            <a:ext uri="{909E8E84-426E-40dd-AFC4-6F175D3DCCD1}">
              <a14:hiddenFill xmlns="" xmlns:a14="http://schemas.microsoft.com/office/drawing/2010/main">
                <a:solidFill>
                  <a:srgbClr val="FFFFFF"/>
                </a:solidFill>
              </a14:hiddenFill>
            </a:ext>
          </a:extLst>
        </p:spPr>
      </p:pic>
      <p:pic>
        <p:nvPicPr>
          <p:cNvPr id="1053" name="Picture 29" descr="O:\Welthaus\Allgemein\! ÖA_Briefpapier_Fotos_Logos\logos\Logos Pfarrgemeinde FairWandeln\KHJ_Wien_Logo.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651752" y="4381815"/>
            <a:ext cx="1497999" cy="443435"/>
          </a:xfrm>
          <a:prstGeom prst="rect">
            <a:avLst/>
          </a:prstGeom>
          <a:noFill/>
          <a:extLst>
            <a:ext uri="{909E8E84-426E-40dd-AFC4-6F175D3DCCD1}">
              <a14:hiddenFill xmlns="" xmlns:a14="http://schemas.microsoft.com/office/drawing/2010/main">
                <a:solidFill>
                  <a:srgbClr val="FFFFFF"/>
                </a:solidFill>
              </a14:hiddenFill>
            </a:ext>
          </a:extLst>
        </p:spPr>
      </p:pic>
      <p:pic>
        <p:nvPicPr>
          <p:cNvPr id="1055" name="Picture 31" descr="O:\Welthaus\Allgemein\! ÖA_Briefpapier_Fotos_Logos\logos\Logos Pfarrgemeinde FairWandeln\kmb.tif"/>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985918" y="3671508"/>
            <a:ext cx="1039179" cy="648593"/>
          </a:xfrm>
          <a:prstGeom prst="rect">
            <a:avLst/>
          </a:prstGeom>
          <a:noFill/>
          <a:extLst>
            <a:ext uri="{909E8E84-426E-40dd-AFC4-6F175D3DCCD1}">
              <a14:hiddenFill xmlns=""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5681435" y="4366694"/>
            <a:ext cx="2135827" cy="4880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aphicFrame>
        <p:nvGraphicFramePr>
          <p:cNvPr id="5" name="Objekt 4"/>
          <p:cNvGraphicFramePr>
            <a:graphicFrameLocks noChangeAspect="1"/>
          </p:cNvGraphicFramePr>
          <p:nvPr>
            <p:extLst/>
          </p:nvPr>
        </p:nvGraphicFramePr>
        <p:xfrm>
          <a:off x="4362278" y="1784566"/>
          <a:ext cx="2750725" cy="383927"/>
        </p:xfrm>
        <a:graphic>
          <a:graphicData uri="http://schemas.openxmlformats.org/presentationml/2006/ole">
            <mc:AlternateContent xmlns:mc="http://schemas.openxmlformats.org/markup-compatibility/2006">
              <mc:Choice xmlns:v="urn:schemas-microsoft-com:vml" Requires="v">
                <p:oleObj spid="_x0000_s1102" name="Acrobat Document" r:id="rId11" imgW="5800565" imgH="809460" progId="AcroExch.Document.11">
                  <p:embed/>
                </p:oleObj>
              </mc:Choice>
              <mc:Fallback>
                <p:oleObj name="Acrobat Document" r:id="rId11" imgW="5800565" imgH="809460" progId="AcroExch.Document.11">
                  <p:embed/>
                  <p:pic>
                    <p:nvPicPr>
                      <p:cNvPr id="5" name="Objekt 4"/>
                      <p:cNvPicPr/>
                      <p:nvPr/>
                    </p:nvPicPr>
                    <p:blipFill>
                      <a:blip r:embed="rId12"/>
                      <a:stretch>
                        <a:fillRect/>
                      </a:stretch>
                    </p:blipFill>
                    <p:spPr>
                      <a:xfrm>
                        <a:off x="4362278" y="1784566"/>
                        <a:ext cx="2750725" cy="383927"/>
                      </a:xfrm>
                      <a:prstGeom prst="rect">
                        <a:avLst/>
                      </a:prstGeom>
                    </p:spPr>
                  </p:pic>
                </p:oleObj>
              </mc:Fallback>
            </mc:AlternateContent>
          </a:graphicData>
        </a:graphic>
      </p:graphicFrame>
      <p:pic>
        <p:nvPicPr>
          <p:cNvPr id="8" name="Grafik 7"/>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488991" y="2691458"/>
            <a:ext cx="1089647" cy="569729"/>
          </a:xfrm>
          <a:prstGeom prst="rect">
            <a:avLst/>
          </a:prstGeom>
        </p:spPr>
      </p:pic>
      <p:pic>
        <p:nvPicPr>
          <p:cNvPr id="9" name="Grafik 8"/>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05680" y="3445064"/>
            <a:ext cx="1566863" cy="483489"/>
          </a:xfrm>
          <a:prstGeom prst="rect">
            <a:avLst/>
          </a:prstGeom>
        </p:spPr>
      </p:pic>
      <p:pic>
        <p:nvPicPr>
          <p:cNvPr id="11" name="Picture 25" descr="http://www.ka-wien.at/storage/img/fb/22/asset-8d9bee91aeb5b691d6bb"/>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4103466" y="2656778"/>
            <a:ext cx="1242935" cy="413839"/>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Grafik 2"/>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7620553" y="1625365"/>
            <a:ext cx="687903" cy="839473"/>
          </a:xfrm>
          <a:prstGeom prst="rect">
            <a:avLst/>
          </a:prstGeom>
        </p:spPr>
      </p:pic>
      <p:pic>
        <p:nvPicPr>
          <p:cNvPr id="4" name="Grafik 3"/>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488991" y="4126890"/>
            <a:ext cx="870117" cy="582468"/>
          </a:xfrm>
          <a:prstGeom prst="rect">
            <a:avLst/>
          </a:prstGeom>
        </p:spPr>
      </p:pic>
      <p:pic>
        <p:nvPicPr>
          <p:cNvPr id="13" name="Bild 12" descr="juki_Logo_klein-04.jpg"/>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3567486" y="3506285"/>
            <a:ext cx="1835447" cy="655127"/>
          </a:xfrm>
          <a:prstGeom prst="rect">
            <a:avLst/>
          </a:prstGeom>
        </p:spPr>
      </p:pic>
      <p:sp>
        <p:nvSpPr>
          <p:cNvPr id="14" name="Textfeld 13"/>
          <p:cNvSpPr txBox="1"/>
          <p:nvPr/>
        </p:nvSpPr>
        <p:spPr>
          <a:xfrm>
            <a:off x="318362" y="6072631"/>
            <a:ext cx="1535960" cy="369332"/>
          </a:xfrm>
          <a:prstGeom prst="rect">
            <a:avLst/>
          </a:prstGeom>
          <a:noFill/>
        </p:spPr>
        <p:txBody>
          <a:bodyPr wrap="none" rtlCol="0">
            <a:spAutoFit/>
          </a:bodyPr>
          <a:lstStyle/>
          <a:p>
            <a:r>
              <a:rPr lang="de-DE" dirty="0"/>
              <a:t>g</a:t>
            </a:r>
            <a:r>
              <a:rPr lang="de-DE" dirty="0" smtClean="0"/>
              <a:t>efördert von:</a:t>
            </a:r>
            <a:endParaRPr lang="de-DE" dirty="0"/>
          </a:p>
        </p:txBody>
      </p:sp>
      <p:pic>
        <p:nvPicPr>
          <p:cNvPr id="15" name="Bild 14" descr="Land NÖ - klein.jpg"/>
          <p:cNvPicPr>
            <a:picLocks noChangeAspect="1"/>
          </p:cNvPicPr>
          <p:nvPr/>
        </p:nvPicPr>
        <p:blipFill>
          <a:blip r:embed="rId19" cstate="print">
            <a:extLst>
              <a:ext uri="{28A0092B-C50C-407E-A947-70E740481C1C}">
                <a14:useLocalDpi xmlns:a14="http://schemas.microsoft.com/office/drawing/2010/main"/>
              </a:ext>
            </a:extLst>
          </a:blip>
          <a:stretch>
            <a:fillRect/>
          </a:stretch>
        </p:blipFill>
        <p:spPr>
          <a:xfrm>
            <a:off x="1841991" y="5909891"/>
            <a:ext cx="720080" cy="878499"/>
          </a:xfrm>
          <a:prstGeom prst="rect">
            <a:avLst/>
          </a:prstGeom>
        </p:spPr>
      </p:pic>
      <p:pic>
        <p:nvPicPr>
          <p:cNvPr id="6" name="Grafik 5"/>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8680051" y="2527567"/>
            <a:ext cx="1795051" cy="680945"/>
          </a:xfrm>
          <a:prstGeom prst="rect">
            <a:avLst/>
          </a:prstGeom>
        </p:spPr>
      </p:pic>
      <p:pic>
        <p:nvPicPr>
          <p:cNvPr id="12" name="Grafik 11"/>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2734445" y="5909891"/>
            <a:ext cx="1287011" cy="811141"/>
          </a:xfrm>
          <a:prstGeom prst="rect">
            <a:avLst/>
          </a:prstGeom>
        </p:spPr>
      </p:pic>
      <p:pic>
        <p:nvPicPr>
          <p:cNvPr id="16" name="Grafik 15"/>
          <p:cNvPicPr>
            <a:picLocks noChangeAspect="1"/>
          </p:cNvPicPr>
          <p:nvPr/>
        </p:nvPicPr>
        <p:blipFill>
          <a:blip r:embed="rId22">
            <a:extLst>
              <a:ext uri="{28A0092B-C50C-407E-A947-70E740481C1C}">
                <a14:useLocalDpi xmlns:a14="http://schemas.microsoft.com/office/drawing/2010/main"/>
              </a:ext>
            </a:extLst>
          </a:blip>
          <a:stretch>
            <a:fillRect/>
          </a:stretch>
        </p:blipFill>
        <p:spPr>
          <a:xfrm>
            <a:off x="8816007" y="1317406"/>
            <a:ext cx="1638095" cy="1190476"/>
          </a:xfrm>
          <a:prstGeom prst="rect">
            <a:avLst/>
          </a:prstGeom>
        </p:spPr>
      </p:pic>
      <p:pic>
        <p:nvPicPr>
          <p:cNvPr id="17" name="Grafik 16"/>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1880592" y="3100803"/>
            <a:ext cx="1270797" cy="818221"/>
          </a:xfrm>
          <a:prstGeom prst="rect">
            <a:avLst/>
          </a:prstGeom>
        </p:spPr>
      </p:pic>
      <p:pic>
        <p:nvPicPr>
          <p:cNvPr id="18" name="Grafik 17"/>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2311928" y="2440770"/>
            <a:ext cx="1235019" cy="788700"/>
          </a:xfrm>
          <a:prstGeom prst="rect">
            <a:avLst/>
          </a:prstGeom>
        </p:spPr>
      </p:pic>
      <p:pic>
        <p:nvPicPr>
          <p:cNvPr id="24" name="Picture 2" descr="O:\Welthaus\Allgemein\Faire Pfarre\Projekt Faire Pfarre\Fotos\Foto 1. Vernetzungstreffen, 22.9.14.JPG">
            <a:hlinkClick r:id="rId25"/>
          </p:cNvPr>
          <p:cNvPicPr>
            <a:picLocks noChangeAspect="1" noChangeArrowheads="1"/>
          </p:cNvPicPr>
          <p:nvPr/>
        </p:nvPicPr>
        <p:blipFill>
          <a:blip r:embed="rId26" cstate="email">
            <a:extLst>
              <a:ext uri="{BEBA8EAE-BF5A-486C-A8C5-ECC9F3942E4B}">
                <a14:imgProps xmlns:a14="http://schemas.microsoft.com/office/drawing/2010/main">
                  <a14:imgLayer r:embed="rId27">
                    <a14:imgEffect>
                      <a14:brightnessContrast bright="19000"/>
                    </a14:imgEffect>
                  </a14:imgLayer>
                </a14:imgProps>
              </a:ext>
              <a:ext uri="{28A0092B-C50C-407E-A947-70E740481C1C}">
                <a14:useLocalDpi xmlns:a14="http://schemas.microsoft.com/office/drawing/2010/main"/>
              </a:ext>
            </a:extLst>
          </a:blip>
          <a:srcRect/>
          <a:stretch>
            <a:fillRect/>
          </a:stretch>
        </p:blipFill>
        <p:spPr bwMode="auto">
          <a:xfrm>
            <a:off x="7980623" y="3434945"/>
            <a:ext cx="4812121" cy="3353445"/>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8009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feld 3"/>
          <p:cNvSpPr txBox="1"/>
          <p:nvPr/>
        </p:nvSpPr>
        <p:spPr>
          <a:xfrm>
            <a:off x="335360" y="4149080"/>
            <a:ext cx="9810750" cy="2554545"/>
          </a:xfrm>
          <a:prstGeom prst="rect">
            <a:avLst/>
          </a:prstGeom>
          <a:noFill/>
        </p:spPr>
        <p:txBody>
          <a:bodyPr wrap="square" rtlCol="0">
            <a:spAutoFit/>
          </a:bodyPr>
          <a:lstStyle/>
          <a:p>
            <a:pPr algn="ctr"/>
            <a:endParaRPr lang="de-DE" sz="2800" u="sng" dirty="0">
              <a:solidFill>
                <a:srgbClr val="0070C0"/>
              </a:solidFill>
            </a:endParaRPr>
          </a:p>
          <a:p>
            <a:r>
              <a:rPr lang="de-DE" sz="4400" dirty="0">
                <a:solidFill>
                  <a:srgbClr val="0070C0"/>
                </a:solidFill>
              </a:rPr>
              <a:t>Kurz-Videos und </a:t>
            </a:r>
            <a:r>
              <a:rPr lang="de-DE" sz="4400" dirty="0" smtClean="0">
                <a:solidFill>
                  <a:srgbClr val="0070C0"/>
                </a:solidFill>
              </a:rPr>
              <a:t/>
            </a:r>
            <a:br>
              <a:rPr lang="de-DE" sz="4400" dirty="0" smtClean="0">
                <a:solidFill>
                  <a:srgbClr val="0070C0"/>
                </a:solidFill>
              </a:rPr>
            </a:br>
            <a:r>
              <a:rPr lang="de-DE" sz="4400" dirty="0" smtClean="0">
                <a:solidFill>
                  <a:srgbClr val="0070C0"/>
                </a:solidFill>
              </a:rPr>
              <a:t>Berichte </a:t>
            </a:r>
            <a:r>
              <a:rPr lang="de-DE" sz="4400" dirty="0">
                <a:solidFill>
                  <a:srgbClr val="0070C0"/>
                </a:solidFill>
              </a:rPr>
              <a:t>auf: </a:t>
            </a:r>
            <a:endParaRPr lang="de-AT" sz="4400" dirty="0"/>
          </a:p>
          <a:p>
            <a:r>
              <a:rPr lang="de-DE" sz="4400" dirty="0" smtClean="0">
                <a:hlinkClick r:id="rId3"/>
              </a:rPr>
              <a:t>www.fairwandeln.at/</a:t>
            </a:r>
            <a:r>
              <a:rPr lang="de-DE" sz="4400" u="sng" dirty="0" smtClean="0">
                <a:solidFill>
                  <a:srgbClr val="0070C0"/>
                </a:solidFill>
                <a:hlinkClick r:id="rId3"/>
              </a:rPr>
              <a:t>klimakonferenzen</a:t>
            </a:r>
            <a:endParaRPr lang="de-DE" sz="4400" u="sng" dirty="0" smtClean="0">
              <a:solidFill>
                <a:srgbClr val="0070C0"/>
              </a:solidFill>
            </a:endParaRPr>
          </a:p>
        </p:txBody>
      </p:sp>
      <p:pic>
        <p:nvPicPr>
          <p:cNvPr id="3" name="Grafik 2">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46170" y="262806"/>
            <a:ext cx="3788515" cy="2964605"/>
          </a:xfrm>
          <a:prstGeom prst="rect">
            <a:avLst/>
          </a:prstGeom>
        </p:spPr>
      </p:pic>
      <p:pic>
        <p:nvPicPr>
          <p:cNvPr id="2" name="Grafik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994267">
            <a:off x="3968181" y="738150"/>
            <a:ext cx="3440283" cy="1233309"/>
          </a:xfrm>
          <a:prstGeom prst="rect">
            <a:avLst/>
          </a:prstGeom>
        </p:spPr>
      </p:pic>
      <p:pic>
        <p:nvPicPr>
          <p:cNvPr id="5" name="Grafik 4">
            <a:hlinkClick r:id="rId3"/>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6906297" y="755631"/>
            <a:ext cx="6052979" cy="4539734"/>
          </a:xfrm>
          <a:prstGeom prst="rect">
            <a:avLst/>
          </a:prstGeom>
        </p:spPr>
      </p:pic>
    </p:spTree>
    <p:extLst>
      <p:ext uri="{BB962C8B-B14F-4D97-AF65-F5344CB8AC3E}">
        <p14:creationId xmlns:p14="http://schemas.microsoft.com/office/powerpoint/2010/main" val="3800289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51384" y="620688"/>
            <a:ext cx="10972800" cy="1143000"/>
          </a:xfrm>
        </p:spPr>
        <p:txBody>
          <a:bodyPr>
            <a:normAutofit fontScale="90000"/>
          </a:bodyPr>
          <a:lstStyle/>
          <a:p>
            <a:r>
              <a:rPr lang="de-DE" b="1" dirty="0" err="1">
                <a:solidFill>
                  <a:srgbClr val="0062AC"/>
                </a:solidFill>
              </a:rPr>
              <a:t>FairWandeln</a:t>
            </a:r>
            <a:r>
              <a:rPr lang="de-DE" b="1" dirty="0">
                <a:solidFill>
                  <a:srgbClr val="0062AC"/>
                </a:solidFill>
              </a:rPr>
              <a:t> als Unterstützung </a:t>
            </a:r>
            <a:r>
              <a:rPr lang="de-DE" b="1" dirty="0" smtClean="0">
                <a:solidFill>
                  <a:srgbClr val="0062AC"/>
                </a:solidFill>
              </a:rPr>
              <a:t/>
            </a:r>
            <a:br>
              <a:rPr lang="de-DE" b="1" dirty="0" smtClean="0">
                <a:solidFill>
                  <a:srgbClr val="0062AC"/>
                </a:solidFill>
              </a:rPr>
            </a:br>
            <a:r>
              <a:rPr lang="de-DE" b="1" dirty="0" smtClean="0">
                <a:solidFill>
                  <a:srgbClr val="0062AC"/>
                </a:solidFill>
              </a:rPr>
              <a:t>für die Pfarrgemeinde</a:t>
            </a:r>
            <a:r>
              <a:rPr lang="de-DE" b="1" dirty="0">
                <a:solidFill>
                  <a:srgbClr val="0062AC"/>
                </a:solidFill>
              </a:rPr>
              <a:t/>
            </a:r>
            <a:br>
              <a:rPr lang="de-DE" b="1" dirty="0">
                <a:solidFill>
                  <a:srgbClr val="0062AC"/>
                </a:solidFill>
              </a:rPr>
            </a:br>
            <a:endParaRPr lang="de-AT" b="1" dirty="0">
              <a:solidFill>
                <a:srgbClr val="0062AC"/>
              </a:solidFill>
            </a:endParaRPr>
          </a:p>
        </p:txBody>
      </p:sp>
      <p:sp>
        <p:nvSpPr>
          <p:cNvPr id="3" name="Inhaltsplatzhalter 2"/>
          <p:cNvSpPr>
            <a:spLocks noGrp="1"/>
          </p:cNvSpPr>
          <p:nvPr>
            <p:ph idx="1"/>
          </p:nvPr>
        </p:nvSpPr>
        <p:spPr>
          <a:xfrm>
            <a:off x="18728" y="1916832"/>
            <a:ext cx="6394920" cy="4525963"/>
          </a:xfrm>
        </p:spPr>
        <p:txBody>
          <a:bodyPr>
            <a:normAutofit fontScale="77500" lnSpcReduction="20000"/>
          </a:bodyPr>
          <a:lstStyle/>
          <a:p>
            <a:pPr marL="628650" indent="-628650">
              <a:buFont typeface="Wingdings" panose="05000000000000000000" pitchFamily="2" charset="2"/>
              <a:buChar char="Ø"/>
            </a:pPr>
            <a:r>
              <a:rPr lang="de-DE" dirty="0">
                <a:sym typeface="Wingdings" panose="05000000000000000000" pitchFamily="2" charset="2"/>
              </a:rPr>
              <a:t>beim </a:t>
            </a:r>
            <a:r>
              <a:rPr lang="de-DE" dirty="0"/>
              <a:t>Sichtbarmachen des </a:t>
            </a:r>
            <a:r>
              <a:rPr lang="de-DE" dirty="0" err="1"/>
              <a:t>pfarrlichen</a:t>
            </a:r>
            <a:r>
              <a:rPr lang="de-DE" dirty="0"/>
              <a:t> Engagements </a:t>
            </a:r>
          </a:p>
          <a:p>
            <a:pPr marL="0" indent="0">
              <a:buNone/>
            </a:pPr>
            <a:r>
              <a:rPr lang="de-DE" dirty="0"/>
              <a:t>       </a:t>
            </a:r>
            <a:r>
              <a:rPr lang="de-DE" sz="2800" dirty="0" smtClean="0"/>
              <a:t>(Wertschätzen</a:t>
            </a:r>
            <a:r>
              <a:rPr lang="de-DE" sz="2800" dirty="0"/>
              <a:t>, was schon da </a:t>
            </a:r>
            <a:r>
              <a:rPr lang="de-DE" sz="2800" dirty="0" smtClean="0"/>
              <a:t>ist!)</a:t>
            </a:r>
          </a:p>
          <a:p>
            <a:pPr marL="0" indent="0">
              <a:buNone/>
            </a:pPr>
            <a:endParaRPr lang="de-DE" sz="800" dirty="0"/>
          </a:p>
          <a:p>
            <a:pPr marL="628650" indent="-628650">
              <a:buFont typeface="Wingdings" panose="05000000000000000000" pitchFamily="2" charset="2"/>
              <a:buChar char="Ø"/>
            </a:pPr>
            <a:r>
              <a:rPr lang="de-DE" dirty="0"/>
              <a:t>beim Zusammenwachsen im </a:t>
            </a:r>
            <a:r>
              <a:rPr lang="de-DE" dirty="0" smtClean="0"/>
              <a:t>Pfarrverband / Seelsorgeraum</a:t>
            </a:r>
          </a:p>
          <a:p>
            <a:pPr marL="628650" indent="-628650">
              <a:buFont typeface="Wingdings" panose="05000000000000000000" pitchFamily="2" charset="2"/>
              <a:buChar char="Ø"/>
            </a:pPr>
            <a:endParaRPr lang="de-DE" sz="800" dirty="0"/>
          </a:p>
          <a:p>
            <a:pPr marL="628650" indent="-628650">
              <a:buFont typeface="Wingdings" panose="05000000000000000000" pitchFamily="2" charset="2"/>
              <a:buChar char="Ø"/>
            </a:pPr>
            <a:r>
              <a:rPr lang="de-DE" dirty="0" smtClean="0"/>
              <a:t>bei der konkreten Umsetzung der Botschaft Jesu in die Praxis </a:t>
            </a:r>
            <a:r>
              <a:rPr lang="de-DE" sz="2800" dirty="0" smtClean="0"/>
              <a:t>(Einsatz für Benachteiligte &amp; die Schöpfung)</a:t>
            </a:r>
          </a:p>
          <a:p>
            <a:pPr marL="628650" indent="-628650">
              <a:buFont typeface="Wingdings" panose="05000000000000000000" pitchFamily="2" charset="2"/>
              <a:buChar char="Ø"/>
            </a:pPr>
            <a:endParaRPr lang="de-DE" sz="800" dirty="0" smtClean="0"/>
          </a:p>
          <a:p>
            <a:pPr marL="628650" indent="-628650">
              <a:buFont typeface="Wingdings" panose="05000000000000000000" pitchFamily="2" charset="2"/>
              <a:buChar char="Ø"/>
            </a:pPr>
            <a:r>
              <a:rPr lang="de-DE" dirty="0" smtClean="0"/>
              <a:t>Impulse, Weiterbildungsangebote </a:t>
            </a:r>
            <a:r>
              <a:rPr lang="de-DE" dirty="0"/>
              <a:t>und Vernetzung mit </a:t>
            </a:r>
            <a:r>
              <a:rPr lang="de-DE" dirty="0" smtClean="0"/>
              <a:t>gleichgesinnten Pfarren</a:t>
            </a:r>
          </a:p>
          <a:p>
            <a:pPr marL="628650" indent="-628650">
              <a:buFont typeface="Wingdings" panose="05000000000000000000" pitchFamily="2" charset="2"/>
              <a:buChar char="Ø"/>
            </a:pPr>
            <a:endParaRPr lang="de-DE" sz="800" dirty="0" smtClean="0"/>
          </a:p>
          <a:p>
            <a:pPr marL="628650" indent="-628650">
              <a:buFont typeface="Wingdings" panose="05000000000000000000" pitchFamily="2" charset="2"/>
              <a:buChar char="Ø"/>
            </a:pPr>
            <a:r>
              <a:rPr lang="de-DE" dirty="0" smtClean="0"/>
              <a:t>Zugang zu</a:t>
            </a:r>
            <a:r>
              <a:rPr lang="de-DE" dirty="0"/>
              <a:t> </a:t>
            </a:r>
            <a:r>
              <a:rPr lang="de-DE" dirty="0" smtClean="0"/>
              <a:t>Angeboten </a:t>
            </a:r>
            <a:r>
              <a:rPr lang="de-DE" dirty="0"/>
              <a:t>der </a:t>
            </a:r>
            <a:r>
              <a:rPr lang="de-DE" dirty="0" err="1"/>
              <a:t>KooperationspartnerInnen</a:t>
            </a:r>
            <a:endParaRPr lang="de-DE" dirty="0"/>
          </a:p>
          <a:p>
            <a:pPr marL="0" indent="0">
              <a:buNone/>
            </a:pPr>
            <a:endParaRPr lang="de-DE" dirty="0"/>
          </a:p>
          <a:p>
            <a:pPr marL="0" indent="0">
              <a:buNone/>
            </a:pPr>
            <a:endParaRPr lang="de-AT" dirty="0"/>
          </a:p>
        </p:txBody>
      </p:sp>
      <p:pic>
        <p:nvPicPr>
          <p:cNvPr id="5" name="Grafik 4">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28048" y="1916832"/>
            <a:ext cx="6034618" cy="4525963"/>
          </a:xfrm>
          <a:prstGeom prst="rect">
            <a:avLst/>
          </a:prstGeom>
        </p:spPr>
      </p:pic>
    </p:spTree>
    <p:extLst>
      <p:ext uri="{BB962C8B-B14F-4D97-AF65-F5344CB8AC3E}">
        <p14:creationId xmlns:p14="http://schemas.microsoft.com/office/powerpoint/2010/main" val="4061763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19336" y="260648"/>
            <a:ext cx="11953327" cy="6597352"/>
          </a:xfrm>
        </p:spPr>
        <p:txBody>
          <a:bodyPr>
            <a:noAutofit/>
          </a:bodyPr>
          <a:lstStyle/>
          <a:p>
            <a:pPr marL="0" indent="0">
              <a:lnSpc>
                <a:spcPts val="5000"/>
              </a:lnSpc>
              <a:spcBef>
                <a:spcPts val="600"/>
              </a:spcBef>
              <a:buNone/>
            </a:pPr>
            <a:r>
              <a:rPr lang="de-DE" sz="3600" b="1" i="1" dirty="0">
                <a:solidFill>
                  <a:schemeClr val="tx2"/>
                </a:solidFill>
              </a:rPr>
              <a:t>„Da kann man nichts machen</a:t>
            </a:r>
            <a:r>
              <a:rPr lang="de-DE" sz="3600" b="1" i="1" dirty="0" smtClean="0">
                <a:solidFill>
                  <a:schemeClr val="tx2"/>
                </a:solidFill>
              </a:rPr>
              <a:t>…</a:t>
            </a:r>
            <a:br>
              <a:rPr lang="de-DE" sz="3600" b="1" i="1" dirty="0" smtClean="0">
                <a:solidFill>
                  <a:schemeClr val="tx2"/>
                </a:solidFill>
              </a:rPr>
            </a:br>
            <a:r>
              <a:rPr lang="de-DE" sz="3600" b="1" i="1" dirty="0" smtClean="0">
                <a:solidFill>
                  <a:schemeClr val="tx2"/>
                </a:solidFill>
              </a:rPr>
              <a:t>…</a:t>
            </a:r>
            <a:r>
              <a:rPr lang="de-DE" sz="3600" b="1" i="1" dirty="0">
                <a:solidFill>
                  <a:schemeClr val="tx2"/>
                </a:solidFill>
              </a:rPr>
              <a:t>ist der gottloseste aller Sätze.“</a:t>
            </a:r>
            <a:r>
              <a:rPr lang="de-DE" sz="3600" b="1" dirty="0">
                <a:solidFill>
                  <a:schemeClr val="tx2"/>
                </a:solidFill>
              </a:rPr>
              <a:t>	</a:t>
            </a:r>
            <a:r>
              <a:rPr lang="de-DE" dirty="0">
                <a:solidFill>
                  <a:schemeClr val="tx2"/>
                </a:solidFill>
              </a:rPr>
              <a:t>			</a:t>
            </a:r>
          </a:p>
          <a:p>
            <a:pPr marL="0" indent="0">
              <a:lnSpc>
                <a:spcPts val="5000"/>
              </a:lnSpc>
              <a:spcBef>
                <a:spcPts val="600"/>
              </a:spcBef>
              <a:buNone/>
            </a:pPr>
            <a:r>
              <a:rPr lang="de-DE" dirty="0" smtClean="0">
                <a:solidFill>
                  <a:schemeClr val="tx2"/>
                </a:solidFill>
              </a:rPr>
              <a:t>(</a:t>
            </a:r>
            <a:r>
              <a:rPr lang="de-DE" dirty="0">
                <a:solidFill>
                  <a:schemeClr val="tx2"/>
                </a:solidFill>
              </a:rPr>
              <a:t>Dorothee Sölle, </a:t>
            </a:r>
            <a:r>
              <a:rPr lang="de-DE" dirty="0" err="1">
                <a:solidFill>
                  <a:schemeClr val="tx2"/>
                </a:solidFill>
              </a:rPr>
              <a:t>evang</a:t>
            </a:r>
            <a:r>
              <a:rPr lang="de-DE" dirty="0">
                <a:solidFill>
                  <a:schemeClr val="tx2"/>
                </a:solidFill>
              </a:rPr>
              <a:t>. Theologin) </a:t>
            </a:r>
            <a:endParaRPr lang="de-AT" dirty="0">
              <a:solidFill>
                <a:schemeClr val="tx2"/>
              </a:solidFill>
            </a:endParaRPr>
          </a:p>
          <a:p>
            <a:pPr marL="0" indent="0">
              <a:lnSpc>
                <a:spcPts val="5000"/>
              </a:lnSpc>
              <a:spcBef>
                <a:spcPts val="600"/>
              </a:spcBef>
              <a:buNone/>
            </a:pPr>
            <a:endParaRPr lang="de-AT" b="1" i="1" dirty="0" smtClean="0">
              <a:solidFill>
                <a:srgbClr val="85312F"/>
              </a:solidFill>
            </a:endParaRPr>
          </a:p>
          <a:p>
            <a:pPr marL="0" indent="0">
              <a:lnSpc>
                <a:spcPts val="5000"/>
              </a:lnSpc>
              <a:spcBef>
                <a:spcPts val="600"/>
              </a:spcBef>
              <a:buNone/>
            </a:pPr>
            <a:r>
              <a:rPr lang="de-AT" sz="3600" b="1" i="1" dirty="0" smtClean="0">
                <a:solidFill>
                  <a:srgbClr val="85312F"/>
                </a:solidFill>
              </a:rPr>
              <a:t>„</a:t>
            </a:r>
            <a:r>
              <a:rPr lang="de-AT" sz="3600" b="1" i="1" dirty="0">
                <a:solidFill>
                  <a:srgbClr val="85312F"/>
                </a:solidFill>
              </a:rPr>
              <a:t>Gehen wir singend voran! </a:t>
            </a:r>
            <a:r>
              <a:rPr lang="de-AT" sz="3600" b="1" i="1" dirty="0" smtClean="0">
                <a:solidFill>
                  <a:srgbClr val="85312F"/>
                </a:solidFill>
              </a:rPr>
              <a:t/>
            </a:r>
            <a:br>
              <a:rPr lang="de-AT" sz="3600" b="1" i="1" dirty="0" smtClean="0">
                <a:solidFill>
                  <a:srgbClr val="85312F"/>
                </a:solidFill>
              </a:rPr>
            </a:br>
            <a:r>
              <a:rPr lang="de-AT" sz="3600" b="1" i="1" dirty="0" smtClean="0">
                <a:solidFill>
                  <a:srgbClr val="85312F"/>
                </a:solidFill>
              </a:rPr>
              <a:t>Mögen </a:t>
            </a:r>
            <a:r>
              <a:rPr lang="de-AT" sz="3600" b="1" i="1" dirty="0">
                <a:solidFill>
                  <a:srgbClr val="85312F"/>
                </a:solidFill>
              </a:rPr>
              <a:t>unsere Kämpfe und unsere Sorgen um diesen </a:t>
            </a:r>
            <a:r>
              <a:rPr lang="de-AT" sz="3600" b="1" i="1" dirty="0" smtClean="0">
                <a:solidFill>
                  <a:srgbClr val="85312F"/>
                </a:solidFill>
              </a:rPr>
              <a:t>Planeten</a:t>
            </a:r>
            <a:br>
              <a:rPr lang="de-AT" sz="3600" b="1" i="1" dirty="0" smtClean="0">
                <a:solidFill>
                  <a:srgbClr val="85312F"/>
                </a:solidFill>
              </a:rPr>
            </a:br>
            <a:r>
              <a:rPr lang="de-AT" sz="3600" b="1" i="1" dirty="0" smtClean="0">
                <a:solidFill>
                  <a:srgbClr val="85312F"/>
                </a:solidFill>
              </a:rPr>
              <a:t>uns </a:t>
            </a:r>
            <a:r>
              <a:rPr lang="de-AT" sz="3600" b="1" i="1" dirty="0">
                <a:solidFill>
                  <a:srgbClr val="85312F"/>
                </a:solidFill>
              </a:rPr>
              <a:t>nicht die </a:t>
            </a:r>
            <a:r>
              <a:rPr lang="de-AT" sz="3600" b="1" i="1" dirty="0" smtClean="0">
                <a:solidFill>
                  <a:srgbClr val="85312F"/>
                </a:solidFill>
              </a:rPr>
              <a:t>FREUDE </a:t>
            </a:r>
            <a:r>
              <a:rPr lang="de-AT" sz="3600" b="1" i="1" dirty="0">
                <a:solidFill>
                  <a:srgbClr val="85312F"/>
                </a:solidFill>
              </a:rPr>
              <a:t>und </a:t>
            </a:r>
            <a:r>
              <a:rPr lang="de-AT" sz="3600" b="1" i="1" dirty="0" smtClean="0">
                <a:solidFill>
                  <a:srgbClr val="85312F"/>
                </a:solidFill>
              </a:rPr>
              <a:t>HOFFNUNG </a:t>
            </a:r>
            <a:r>
              <a:rPr lang="de-AT" sz="3600" b="1" i="1" dirty="0">
                <a:solidFill>
                  <a:srgbClr val="85312F"/>
                </a:solidFill>
              </a:rPr>
              <a:t>nehmen.“</a:t>
            </a:r>
            <a:r>
              <a:rPr lang="de-AT" sz="3600" b="1" dirty="0">
                <a:solidFill>
                  <a:srgbClr val="85312F"/>
                </a:solidFill>
              </a:rPr>
              <a:t> </a:t>
            </a:r>
            <a:endParaRPr lang="de-AT" sz="3600" b="1" dirty="0" smtClean="0">
              <a:solidFill>
                <a:srgbClr val="85312F"/>
              </a:solidFill>
            </a:endParaRPr>
          </a:p>
          <a:p>
            <a:pPr marL="0" indent="0">
              <a:lnSpc>
                <a:spcPts val="5000"/>
              </a:lnSpc>
              <a:spcBef>
                <a:spcPts val="600"/>
              </a:spcBef>
              <a:buNone/>
            </a:pPr>
            <a:r>
              <a:rPr lang="de-AT" dirty="0" smtClean="0">
                <a:solidFill>
                  <a:srgbClr val="85312F"/>
                </a:solidFill>
              </a:rPr>
              <a:t>(Schlusssatz von </a:t>
            </a:r>
            <a:r>
              <a:rPr lang="de-AT" dirty="0" err="1" smtClean="0">
                <a:solidFill>
                  <a:srgbClr val="85312F"/>
                </a:solidFill>
              </a:rPr>
              <a:t>Laudato</a:t>
            </a:r>
            <a:r>
              <a:rPr lang="de-AT" dirty="0" smtClean="0">
                <a:solidFill>
                  <a:srgbClr val="85312F"/>
                </a:solidFill>
              </a:rPr>
              <a:t> Si)</a:t>
            </a:r>
          </a:p>
        </p:txBody>
      </p:sp>
      <p:pic>
        <p:nvPicPr>
          <p:cNvPr id="5" name="Inhaltsplatzhalter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38110" y="0"/>
            <a:ext cx="5453890" cy="3861048"/>
          </a:xfrm>
          <a:prstGeom prst="rect">
            <a:avLst/>
          </a:prstGeom>
          <a:effectLst>
            <a:innerShdw blurRad="63500" dist="50800" dir="13500000">
              <a:prstClr val="black">
                <a:alpha val="50000"/>
              </a:prstClr>
            </a:innerShdw>
          </a:effectLst>
        </p:spPr>
      </p:pic>
    </p:spTree>
    <p:extLst>
      <p:ext uri="{BB962C8B-B14F-4D97-AF65-F5344CB8AC3E}">
        <p14:creationId xmlns:p14="http://schemas.microsoft.com/office/powerpoint/2010/main" val="31428520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263352" y="-50616"/>
            <a:ext cx="11928648"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800" b="1"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800" b="1"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800" b="1"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signore</a:t>
            </a:r>
            <a:r>
              <a:rPr kumimoji="0" lang="de-AT" altLang="de-DE" sz="2800" b="1"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r>
              <a:rPr kumimoji="0" lang="de-AT" altLang="de-DE" sz="2000" b="0"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(mit Zitaten aus der Enzyklika </a:t>
            </a:r>
            <a:r>
              <a:rPr kumimoji="0" lang="de-AT" altLang="de-DE" sz="2000" b="0"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000" b="0"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von Papst Franziskus)</a:t>
            </a:r>
            <a:endParaRPr kumimoji="0" lang="de-AT" altLang="de-DE"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D</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signore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hm</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Wi</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r sind </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ei</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ne </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nschheits</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fa</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milie. (LS 57)</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G</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signre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A</a:t>
            </a:r>
            <a:endParaRPr kumimoji="0" lang="de-AT" altLang="de-DE" sz="1200" b="0" i="0" u="none" strike="noStrike" cap="none" normalizeH="0" baseline="0" dirty="0" smtClean="0">
              <a:ln>
                <a:noFill/>
              </a:ln>
              <a:solidFill>
                <a:schemeClr val="tx1"/>
              </a:solidFill>
              <a:effectLst/>
            </a:endParaRPr>
          </a:p>
          <a:p>
            <a:pPr eaLnBrk="0" fontAlgn="base" hangingPunct="0">
              <a:spcBef>
                <a:spcPct val="0"/>
              </a:spcBef>
              <a:spcAft>
                <a:spcPct val="0"/>
              </a:spcAft>
            </a:pP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W</a:t>
            </a:r>
            <a:r>
              <a:rPr lang="de-AT" altLang="de-DE" sz="2400" u="sng" dirty="0">
                <a:solidFill>
                  <a:srgbClr val="000000"/>
                </a:solidFill>
                <a:latin typeface="Cambria" panose="02040503050406030204" pitchFamily="18" charset="0"/>
                <a:ea typeface="Cambria" panose="02040503050406030204" pitchFamily="18" charset="0"/>
                <a:cs typeface="Times New Roman" panose="02020603050405020304" pitchFamily="18" charset="0"/>
              </a:rPr>
              <a:t>ir</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 sind </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Besch</a:t>
            </a:r>
            <a:r>
              <a:rPr lang="de-AT" altLang="de-DE" sz="2400" u="sng"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ü</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tzer*</a:t>
            </a:r>
            <a:r>
              <a:rPr lang="de-AT" altLang="de-DE" sz="2400" u="sng"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i</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nnen </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der Sch</a:t>
            </a:r>
            <a:r>
              <a:rPr lang="de-AT" altLang="de-DE" sz="2400" u="sng" dirty="0">
                <a:solidFill>
                  <a:srgbClr val="000000"/>
                </a:solidFill>
                <a:latin typeface="Cambria" panose="02040503050406030204" pitchFamily="18" charset="0"/>
                <a:ea typeface="Cambria" panose="02040503050406030204" pitchFamily="18" charset="0"/>
                <a:cs typeface="Times New Roman" panose="02020603050405020304" pitchFamily="18" charset="0"/>
              </a:rPr>
              <a:t>ö</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pfung (LS 217)</a:t>
            </a:r>
            <a:endParaRPr lang="de-AT" altLang="de-DE" sz="2400" dirty="0">
              <a:latin typeface="Cambria" panose="02040503050406030204" pitchFamily="18" charset="0"/>
              <a:ea typeface="Cambria" panose="0204050305040603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AT" altLang="de-DE" sz="2000" b="0" i="0" u="none" strike="noStrike" cap="none" normalizeH="0" baseline="0" dirty="0" smtClean="0">
              <a:ln>
                <a:noFill/>
              </a:ln>
              <a:solidFill>
                <a:schemeClr val="tx1"/>
              </a:solidFill>
              <a:effectLst/>
              <a:latin typeface="Arial" panose="020B0604020202020204" pitchFamily="34" charset="0"/>
            </a:endParaRPr>
          </a:p>
        </p:txBody>
      </p:sp>
      <p:pic>
        <p:nvPicPr>
          <p:cNvPr id="2055" name="Grafik 6" descr="FairWandeln Blume_Logo"/>
          <p:cNvPicPr>
            <a:picLocks noChangeAspect="1" noChangeArrowheads="1"/>
          </p:cNvPicPr>
          <p:nvPr/>
        </p:nvPicPr>
        <p:blipFill>
          <a:blip r:embed="rId2">
            <a:extLst>
              <a:ext uri="{28A0092B-C50C-407E-A947-70E740481C1C}">
                <a14:useLocalDpi xmlns:a14="http://schemas.microsoft.com/office/drawing/2010/main" val="0"/>
              </a:ext>
            </a:extLst>
          </a:blip>
          <a:srcRect b="38339"/>
          <a:stretch>
            <a:fillRect/>
          </a:stretch>
        </p:blipFill>
        <p:spPr bwMode="auto">
          <a:xfrm>
            <a:off x="9732952" y="692696"/>
            <a:ext cx="2339712" cy="204082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9"/>
          <p:cNvSpPr>
            <a:spLocks noChangeArrowheads="1"/>
          </p:cNvSpPr>
          <p:nvPr/>
        </p:nvSpPr>
        <p:spPr bwMode="auto">
          <a:xfrm>
            <a:off x="119336" y="2933578"/>
            <a:ext cx="11953328" cy="196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de-AT" altLang="de-DE" sz="1100" b="1" dirty="0" smtClean="0">
                <a:latin typeface="Cambria" panose="02040503050406030204" pitchFamily="18" charset="0"/>
                <a:ea typeface="Cambria" panose="02040503050406030204" pitchFamily="18" charset="0"/>
                <a:cs typeface="Times New Roman" panose="02020603050405020304" pitchFamily="18" charset="0"/>
              </a:rPr>
              <a:t>D                                                                                                                                                                                                hm</a:t>
            </a: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000" b="1"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Unt</a:t>
            </a:r>
            <a:r>
              <a:rPr kumimoji="0" lang="de-AT" altLang="de-DE" sz="2000" b="1" i="0" u="sng"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ren</a:t>
            </a:r>
            <a:r>
              <a:rPr kumimoji="0" lang="de-AT" altLang="de-DE" sz="2000" b="1"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nbar verb</a:t>
            </a:r>
            <a:r>
              <a:rPr kumimoji="0" lang="de-AT" altLang="de-DE" sz="2000" b="1" i="0" u="sng"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un</a:t>
            </a:r>
            <a:r>
              <a:rPr kumimoji="0" lang="de-AT" altLang="de-DE" sz="2000" b="1"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den ist das W</a:t>
            </a:r>
            <a:r>
              <a:rPr kumimoji="0" lang="de-AT" altLang="de-DE" sz="2000" b="1" i="0" u="sng"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ir</a:t>
            </a:r>
            <a:r>
              <a:rPr kumimoji="0" lang="de-AT" altLang="de-DE" sz="2000" b="1"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cs typeface="Times New Roman" panose="02020603050405020304" pitchFamily="18" charset="0"/>
              </a:rPr>
              <a:t>ken - </a:t>
            </a:r>
            <a:r>
              <a:rPr kumimoji="0" lang="de-AT" altLang="de-DE" sz="2000" b="1" i="0" u="none"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Times New Roman" panose="02020603050405020304" pitchFamily="18" charset="0"/>
              </a:rPr>
              <a:t>für die Ges</a:t>
            </a:r>
            <a:r>
              <a:rPr kumimoji="0" lang="de-AT" altLang="de-DE" sz="2000" b="1" i="0" u="sng"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Times New Roman" panose="02020603050405020304" pitchFamily="18" charset="0"/>
              </a:rPr>
              <a:t>el</a:t>
            </a:r>
            <a:r>
              <a:rPr kumimoji="0" lang="de-AT" altLang="de-DE" sz="2000" b="1" i="0" u="none"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Times New Roman" panose="02020603050405020304" pitchFamily="18" charset="0"/>
              </a:rPr>
              <a:t>lschaft und </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Times New Roman" panose="02020603050405020304" pitchFamily="18" charset="0"/>
              </a:rPr>
              <a:t>die </a:t>
            </a:r>
            <a:r>
              <a:rPr kumimoji="0" lang="de-AT" altLang="de-DE" sz="2000" b="1" i="0" u="sng"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Times New Roman" panose="02020603050405020304" pitchFamily="18" charset="0"/>
              </a:rPr>
              <a:t>Sor</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Times New Roman" panose="02020603050405020304" pitchFamily="18" charset="0"/>
              </a:rPr>
              <a:t>ge um die Na</a:t>
            </a:r>
            <a:r>
              <a:rPr kumimoji="0" lang="de-AT" altLang="de-DE" sz="2000" b="1" i="0" u="sng"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Times New Roman" panose="02020603050405020304" pitchFamily="18" charset="0"/>
              </a:rPr>
              <a:t>tu</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Times New Roman" panose="02020603050405020304" pitchFamily="18" charset="0"/>
              </a:rPr>
              <a:t>r</a:t>
            </a:r>
          </a:p>
          <a:p>
            <a:pPr eaLnBrk="0" fontAlgn="base" hangingPunct="0">
              <a:spcBef>
                <a:spcPct val="0"/>
              </a:spcBef>
              <a:spcAft>
                <a:spcPct val="0"/>
              </a:spcAft>
            </a:pPr>
            <a:r>
              <a:rPr lang="de-AT" altLang="de-DE" sz="1100" b="1" dirty="0" smtClean="0">
                <a:latin typeface="Cambria" panose="02040503050406030204" pitchFamily="18" charset="0"/>
                <a:ea typeface="Cambria" panose="02040503050406030204" pitchFamily="18" charset="0"/>
                <a:cs typeface="Times New Roman" panose="02020603050405020304" pitchFamily="18" charset="0"/>
              </a:rPr>
              <a:t>               G                                                                                                                                             A</a:t>
            </a:r>
            <a:endParaRPr lang="de-AT" altLang="de-DE" sz="1100" b="1" dirty="0">
              <a:latin typeface="Cambria" panose="02040503050406030204" pitchFamily="18" charset="0"/>
              <a:ea typeface="Cambria" panose="020405030504060302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000" b="1" i="0" u="none"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Ger</a:t>
            </a:r>
            <a:r>
              <a:rPr kumimoji="0" lang="de-AT" altLang="de-DE" sz="2000" b="1" i="0" u="sng"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e</a:t>
            </a:r>
            <a:r>
              <a:rPr kumimoji="0" lang="de-AT" altLang="de-DE" sz="2000" b="1" i="0" u="none"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chtigkeit gegen</a:t>
            </a:r>
            <a:r>
              <a:rPr kumimoji="0" lang="de-AT" altLang="de-DE" sz="2000" b="1" i="0" u="sng"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ü</a:t>
            </a:r>
            <a:r>
              <a:rPr kumimoji="0" lang="de-AT" altLang="de-DE" sz="2000" b="1" i="0" u="none"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ber den </a:t>
            </a:r>
            <a:r>
              <a:rPr kumimoji="0" lang="de-AT" altLang="de-DE" sz="2000" b="1" i="0" u="sng"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A</a:t>
            </a:r>
            <a:r>
              <a:rPr kumimoji="0" lang="de-AT" altLang="de-DE" sz="2000" b="1" i="0" u="none" strike="noStrike" cap="none" normalizeH="0" baseline="0" dirty="0" smtClean="0">
                <a:ln>
                  <a:noFill/>
                </a:ln>
                <a:solidFill>
                  <a:srgbClr val="1F497D"/>
                </a:solidFill>
                <a:effectLst/>
                <a:latin typeface="Cambria" panose="02040503050406030204" pitchFamily="18" charset="0"/>
                <a:ea typeface="Cambria" panose="02040503050406030204" pitchFamily="18" charset="0"/>
                <a:cs typeface="Times New Roman" panose="02020603050405020304" pitchFamily="18" charset="0"/>
              </a:rPr>
              <a:t>rmen - </a:t>
            </a:r>
            <a:r>
              <a:rPr kumimoji="0" lang="de-AT" altLang="de-DE" sz="2000" b="1" i="0" u="none"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br</a:t>
            </a:r>
            <a:r>
              <a:rPr kumimoji="0" lang="de-AT" altLang="de-DE" sz="2000" b="1" i="0" u="sng"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au</a:t>
            </a:r>
            <a:r>
              <a:rPr kumimoji="0" lang="de-AT" altLang="de-DE" sz="2000" b="1" i="0" u="none"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cht den </a:t>
            </a:r>
            <a:r>
              <a:rPr kumimoji="0" lang="de-AT" altLang="de-DE" sz="2000" b="1" i="0" u="sng"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i</a:t>
            </a:r>
            <a:r>
              <a:rPr kumimoji="0" lang="de-AT" altLang="de-DE" sz="2000" b="1" i="0" u="none"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nneren Fr</a:t>
            </a:r>
            <a:r>
              <a:rPr kumimoji="0" lang="de-AT" altLang="de-DE" sz="2000" b="1" i="0" u="sng"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ie</a:t>
            </a:r>
            <a:r>
              <a:rPr kumimoji="0" lang="de-AT" altLang="de-DE" sz="2000" b="1" i="0" u="none" strike="noStrike" cap="none" normalizeH="0" baseline="0" dirty="0" smtClean="0">
                <a:ln>
                  <a:noFill/>
                </a:ln>
                <a:solidFill>
                  <a:srgbClr val="E36C0A"/>
                </a:solidFill>
                <a:effectLst/>
                <a:latin typeface="Cambria" panose="02040503050406030204" pitchFamily="18" charset="0"/>
                <a:ea typeface="Cambria" panose="02040503050406030204" pitchFamily="18" charset="0"/>
                <a:cs typeface="Times New Roman" panose="02020603050405020304" pitchFamily="18" charset="0"/>
              </a:rPr>
              <a:t>den!</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Times New Roman" panose="02020603050405020304" pitchFamily="18" charset="0"/>
              </a:rPr>
              <a:t> (LS 10)</a:t>
            </a:r>
            <a:endParaRPr kumimoji="0" lang="de-AT" altLang="de-DE" sz="2000" b="0"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AT" altLang="de-DE" sz="2000" b="1" i="0" u="sng"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000" b="1" i="0" u="sng"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Um</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welt und Ges</a:t>
            </a:r>
            <a:r>
              <a:rPr kumimoji="0" lang="de-AT" altLang="de-DE" sz="2000" b="1" i="0" u="sng"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ell</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schaft sind </a:t>
            </a:r>
            <a:r>
              <a:rPr kumimoji="0" lang="de-AT" altLang="de-DE" sz="2000" b="1" i="0" u="sng"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ei</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ne </a:t>
            </a:r>
            <a:r>
              <a:rPr kumimoji="0" lang="de-AT" altLang="de-DE" sz="2000" b="1" i="0" u="sng"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Ei</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nheit - </a:t>
            </a:r>
            <a:r>
              <a:rPr kumimoji="0" lang="de-AT" altLang="de-DE" sz="2000" b="1" i="0" u="none"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Calibri" panose="020F0502020204030204" pitchFamily="34" charset="0"/>
              </a:rPr>
              <a:t>Wir bek</a:t>
            </a:r>
            <a:r>
              <a:rPr kumimoji="0" lang="de-AT" altLang="de-DE" sz="2000" b="1" i="0" u="sng"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Calibri" panose="020F0502020204030204" pitchFamily="34" charset="0"/>
              </a:rPr>
              <a:t>ä</a:t>
            </a:r>
            <a:r>
              <a:rPr kumimoji="0" lang="de-AT" altLang="de-DE" sz="2000" b="1" i="0" u="none"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Calibri" panose="020F0502020204030204" pitchFamily="34" charset="0"/>
              </a:rPr>
              <a:t>mpfen die </a:t>
            </a:r>
            <a:r>
              <a:rPr kumimoji="0" lang="de-AT" altLang="de-DE" sz="2000" b="1" i="0" u="sng"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Calibri" panose="020F0502020204030204" pitchFamily="34" charset="0"/>
              </a:rPr>
              <a:t>A</a:t>
            </a:r>
            <a:r>
              <a:rPr kumimoji="0" lang="de-AT" altLang="de-DE" sz="2000" b="1" i="0" u="none" strike="noStrike" cap="none" normalizeH="0" baseline="0" dirty="0" smtClean="0">
                <a:ln>
                  <a:noFill/>
                </a:ln>
                <a:solidFill>
                  <a:srgbClr val="C00000"/>
                </a:solidFill>
                <a:effectLst/>
                <a:latin typeface="Cambria" panose="02040503050406030204" pitchFamily="18" charset="0"/>
                <a:ea typeface="Cambria" panose="02040503050406030204" pitchFamily="18" charset="0"/>
                <a:cs typeface="Calibri" panose="020F0502020204030204" pitchFamily="34" charset="0"/>
              </a:rPr>
              <a:t>rmut </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Calibri" panose="020F0502020204030204" pitchFamily="34" charset="0"/>
              </a:rPr>
              <a:t>und erh</a:t>
            </a:r>
            <a:r>
              <a:rPr kumimoji="0" lang="de-AT" altLang="de-DE" sz="2000" b="1" i="0" u="sng"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Calibri" panose="020F0502020204030204" pitchFamily="34" charset="0"/>
              </a:rPr>
              <a:t>a</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Calibri" panose="020F0502020204030204" pitchFamily="34" charset="0"/>
              </a:rPr>
              <a:t>lten die Nat</a:t>
            </a:r>
            <a:r>
              <a:rPr kumimoji="0" lang="de-AT" altLang="de-DE" sz="2000" b="1" i="0" u="sng"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Calibri" panose="020F0502020204030204" pitchFamily="34" charset="0"/>
              </a:rPr>
              <a:t>u</a:t>
            </a:r>
            <a:r>
              <a:rPr kumimoji="0" lang="de-AT" altLang="de-DE" sz="2000" b="1" i="0" u="none" strike="noStrike" cap="none" normalizeH="0" baseline="0" dirty="0" smtClean="0">
                <a:ln>
                  <a:noFill/>
                </a:ln>
                <a:solidFill>
                  <a:srgbClr val="00B050"/>
                </a:solidFill>
                <a:effectLst/>
                <a:latin typeface="Cambria" panose="02040503050406030204" pitchFamily="18" charset="0"/>
                <a:ea typeface="Cambria" panose="02040503050406030204" pitchFamily="18" charset="0"/>
                <a:cs typeface="Calibri" panose="020F0502020204030204" pitchFamily="34" charset="0"/>
              </a:rPr>
              <a:t>r</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a:t>
            </a:r>
            <a:endParaRPr kumimoji="0" lang="de-AT" altLang="de-DE" sz="2000" b="0"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den </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Aus</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geschl</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os</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senen </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ge</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ben </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wi</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r   </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ih</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re </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Wü</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rde zur</a:t>
            </a:r>
            <a:r>
              <a:rPr kumimoji="0" lang="de-AT" altLang="de-DE" sz="2000" b="1" i="0" u="sng"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ück</a:t>
            </a:r>
            <a:r>
              <a:rPr kumimoji="0" lang="de-AT" altLang="de-DE" sz="2000" b="1" i="0" u="none" strike="noStrike" cap="none" normalizeH="0" baseline="0" dirty="0" smtClean="0">
                <a:ln>
                  <a:noFill/>
                </a:ln>
                <a:solidFill>
                  <a:srgbClr val="4F81BD"/>
                </a:solidFill>
                <a:effectLst/>
                <a:latin typeface="Cambria" panose="02040503050406030204" pitchFamily="18" charset="0"/>
                <a:ea typeface="Cambria" panose="02040503050406030204" pitchFamily="18" charset="0"/>
                <a:cs typeface="Calibri" panose="020F0502020204030204" pitchFamily="34" charset="0"/>
              </a:rPr>
              <a:t>. (LS 139)</a:t>
            </a:r>
            <a:r>
              <a:rPr kumimoji="0" lang="de-AT" altLang="de-DE" sz="2000" b="1" i="0" u="none" strike="noStrike" cap="none" normalizeH="0" baseline="0" dirty="0" smtClean="0">
                <a:ln>
                  <a:noFill/>
                </a:ln>
                <a:solidFill>
                  <a:srgbClr val="000000"/>
                </a:solidFill>
                <a:effectLst/>
                <a:latin typeface="Cambria" panose="02040503050406030204" pitchFamily="18" charset="0"/>
                <a:ea typeface="Cambria" panose="02040503050406030204" pitchFamily="18" charset="0"/>
                <a:cs typeface="Calibri" panose="020F0502020204030204" pitchFamily="34" charset="0"/>
              </a:rPr>
              <a:t> </a:t>
            </a:r>
            <a:endParaRPr kumimoji="0" lang="de-AT" altLang="de-DE" sz="2000" b="0" i="0" u="none" strike="noStrike" cap="none" normalizeH="0" baseline="0" dirty="0" smtClean="0">
              <a:ln>
                <a:noFill/>
              </a:ln>
              <a:solidFill>
                <a:schemeClr val="tx1"/>
              </a:solidFill>
              <a:effectLst/>
              <a:latin typeface="Cambria" panose="02040503050406030204" pitchFamily="18" charset="0"/>
              <a:ea typeface="Cambria" panose="02040503050406030204" pitchFamily="18" charset="0"/>
            </a:endParaRPr>
          </a:p>
        </p:txBody>
      </p:sp>
      <p:sp>
        <p:nvSpPr>
          <p:cNvPr id="10" name="Rechteck 9"/>
          <p:cNvSpPr/>
          <p:nvPr/>
        </p:nvSpPr>
        <p:spPr>
          <a:xfrm>
            <a:off x="119336" y="5103403"/>
            <a:ext cx="10945216" cy="1631216"/>
          </a:xfrm>
          <a:prstGeom prst="rect">
            <a:avLst/>
          </a:prstGeom>
        </p:spPr>
        <p:txBody>
          <a:bodyPr wrap="square">
            <a:spAutoFit/>
          </a:bodyPr>
          <a:lstStyle/>
          <a:p>
            <a:pPr>
              <a:spcAft>
                <a:spcPts val="0"/>
              </a:spcAft>
            </a:pPr>
            <a:r>
              <a:rPr lang="de-AT" sz="2000" dirty="0" err="1">
                <a:solidFill>
                  <a:srgbClr val="000000"/>
                </a:solidFill>
                <a:latin typeface="Cambria" panose="02040503050406030204" pitchFamily="18" charset="0"/>
                <a:ea typeface="Cambria" panose="02040503050406030204" pitchFamily="18" charset="0"/>
              </a:rPr>
              <a:t>Uns‘re</a:t>
            </a:r>
            <a:r>
              <a:rPr lang="de-AT" sz="2000" dirty="0">
                <a:solidFill>
                  <a:srgbClr val="000000"/>
                </a:solidFill>
                <a:latin typeface="Cambria" panose="02040503050406030204" pitchFamily="18" charset="0"/>
                <a:ea typeface="Cambria" panose="02040503050406030204" pitchFamily="18" charset="0"/>
              </a:rPr>
              <a:t> </a:t>
            </a:r>
            <a:r>
              <a:rPr lang="de-AT" sz="2000" u="sng" dirty="0">
                <a:solidFill>
                  <a:srgbClr val="000000"/>
                </a:solidFill>
                <a:latin typeface="Cambria" panose="02040503050406030204" pitchFamily="18" charset="0"/>
                <a:ea typeface="Cambria" panose="02040503050406030204" pitchFamily="18" charset="0"/>
              </a:rPr>
              <a:t>Kä</a:t>
            </a:r>
            <a:r>
              <a:rPr lang="de-AT" sz="2000" dirty="0">
                <a:solidFill>
                  <a:srgbClr val="000000"/>
                </a:solidFill>
                <a:latin typeface="Cambria" panose="02040503050406030204" pitchFamily="18" charset="0"/>
                <a:ea typeface="Cambria" panose="02040503050406030204" pitchFamily="18" charset="0"/>
              </a:rPr>
              <a:t>mpfe und </a:t>
            </a:r>
            <a:r>
              <a:rPr lang="de-AT" sz="2000" u="sng" dirty="0">
                <a:solidFill>
                  <a:srgbClr val="000000"/>
                </a:solidFill>
                <a:latin typeface="Cambria" panose="02040503050406030204" pitchFamily="18" charset="0"/>
                <a:ea typeface="Cambria" panose="02040503050406030204" pitchFamily="18" charset="0"/>
              </a:rPr>
              <a:t>So</a:t>
            </a:r>
            <a:r>
              <a:rPr lang="de-AT" sz="2000" dirty="0">
                <a:solidFill>
                  <a:srgbClr val="000000"/>
                </a:solidFill>
                <a:latin typeface="Cambria" panose="02040503050406030204" pitchFamily="18" charset="0"/>
                <a:ea typeface="Cambria" panose="02040503050406030204" pitchFamily="18" charset="0"/>
              </a:rPr>
              <a:t>rgen </a:t>
            </a:r>
            <a:r>
              <a:rPr lang="de-AT" sz="2000" u="sng" dirty="0">
                <a:solidFill>
                  <a:srgbClr val="000000"/>
                </a:solidFill>
                <a:latin typeface="Cambria" panose="02040503050406030204" pitchFamily="18" charset="0"/>
                <a:ea typeface="Cambria" panose="02040503050406030204" pitchFamily="18" charset="0"/>
              </a:rPr>
              <a:t>um</a:t>
            </a:r>
            <a:r>
              <a:rPr lang="de-AT" sz="2000" dirty="0">
                <a:solidFill>
                  <a:srgbClr val="000000"/>
                </a:solidFill>
                <a:latin typeface="Cambria" panose="02040503050406030204" pitchFamily="18" charset="0"/>
                <a:ea typeface="Cambria" panose="02040503050406030204" pitchFamily="18" charset="0"/>
              </a:rPr>
              <a:t> den </a:t>
            </a:r>
            <a:r>
              <a:rPr lang="de-AT" sz="2000" dirty="0" smtClean="0">
                <a:solidFill>
                  <a:srgbClr val="000000"/>
                </a:solidFill>
                <a:latin typeface="Cambria" panose="02040503050406030204" pitchFamily="18" charset="0"/>
                <a:ea typeface="Cambria" panose="02040503050406030204" pitchFamily="18" charset="0"/>
              </a:rPr>
              <a:t>Plan</a:t>
            </a:r>
            <a:r>
              <a:rPr lang="de-AT" sz="2000" u="sng" dirty="0" smtClean="0">
                <a:solidFill>
                  <a:srgbClr val="000000"/>
                </a:solidFill>
                <a:latin typeface="Cambria" panose="02040503050406030204" pitchFamily="18" charset="0"/>
                <a:ea typeface="Cambria" panose="02040503050406030204" pitchFamily="18" charset="0"/>
              </a:rPr>
              <a:t>et</a:t>
            </a:r>
            <a:r>
              <a:rPr lang="de-AT" sz="2000" dirty="0" smtClean="0">
                <a:solidFill>
                  <a:srgbClr val="000000"/>
                </a:solidFill>
                <a:latin typeface="Cambria" panose="02040503050406030204" pitchFamily="18" charset="0"/>
                <a:ea typeface="Cambria" panose="02040503050406030204" pitchFamily="18" charset="0"/>
              </a:rPr>
              <a:t>en - l</a:t>
            </a:r>
            <a:r>
              <a:rPr lang="de-AT" sz="2000" u="sng" dirty="0" smtClean="0">
                <a:solidFill>
                  <a:srgbClr val="000000"/>
                </a:solidFill>
                <a:latin typeface="Cambria" panose="02040503050406030204" pitchFamily="18" charset="0"/>
                <a:ea typeface="Cambria" panose="02040503050406030204" pitchFamily="18" charset="0"/>
              </a:rPr>
              <a:t>ass</a:t>
            </a:r>
            <a:r>
              <a:rPr lang="de-AT" sz="2000" dirty="0" smtClean="0">
                <a:solidFill>
                  <a:srgbClr val="000000"/>
                </a:solidFill>
                <a:latin typeface="Cambria" panose="02040503050406030204" pitchFamily="18" charset="0"/>
                <a:ea typeface="Cambria" panose="02040503050406030204" pitchFamily="18" charset="0"/>
              </a:rPr>
              <a:t>en </a:t>
            </a:r>
            <a:r>
              <a:rPr lang="de-AT" sz="2000" dirty="0">
                <a:solidFill>
                  <a:srgbClr val="000000"/>
                </a:solidFill>
                <a:latin typeface="Cambria" panose="02040503050406030204" pitchFamily="18" charset="0"/>
                <a:ea typeface="Cambria" panose="02040503050406030204" pitchFamily="18" charset="0"/>
              </a:rPr>
              <a:t>uns </a:t>
            </a:r>
            <a:r>
              <a:rPr lang="de-AT" sz="2000" u="sng" dirty="0">
                <a:solidFill>
                  <a:srgbClr val="000000"/>
                </a:solidFill>
                <a:latin typeface="Cambria" panose="02040503050406030204" pitchFamily="18" charset="0"/>
                <a:ea typeface="Cambria" panose="02040503050406030204" pitchFamily="18" charset="0"/>
              </a:rPr>
              <a:t>Freu</a:t>
            </a:r>
            <a:r>
              <a:rPr lang="de-AT" sz="2000" dirty="0">
                <a:solidFill>
                  <a:srgbClr val="000000"/>
                </a:solidFill>
                <a:latin typeface="Cambria" panose="02040503050406030204" pitchFamily="18" charset="0"/>
                <a:ea typeface="Cambria" panose="02040503050406030204" pitchFamily="18" charset="0"/>
              </a:rPr>
              <a:t>de und </a:t>
            </a:r>
            <a:r>
              <a:rPr lang="de-AT" sz="2000" u="sng" dirty="0">
                <a:solidFill>
                  <a:srgbClr val="000000"/>
                </a:solidFill>
                <a:latin typeface="Cambria" panose="02040503050406030204" pitchFamily="18" charset="0"/>
                <a:ea typeface="Cambria" panose="02040503050406030204" pitchFamily="18" charset="0"/>
              </a:rPr>
              <a:t>Hoff</a:t>
            </a:r>
            <a:r>
              <a:rPr lang="de-AT" sz="2000" dirty="0">
                <a:solidFill>
                  <a:srgbClr val="000000"/>
                </a:solidFill>
                <a:latin typeface="Cambria" panose="02040503050406030204" pitchFamily="18" charset="0"/>
                <a:ea typeface="Cambria" panose="02040503050406030204" pitchFamily="18" charset="0"/>
              </a:rPr>
              <a:t>nung nicht </a:t>
            </a:r>
            <a:r>
              <a:rPr lang="de-AT" sz="2000" u="sng" dirty="0">
                <a:solidFill>
                  <a:srgbClr val="000000"/>
                </a:solidFill>
                <a:latin typeface="Cambria" panose="02040503050406030204" pitchFamily="18" charset="0"/>
                <a:ea typeface="Cambria" panose="02040503050406030204" pitchFamily="18" charset="0"/>
              </a:rPr>
              <a:t>neh</a:t>
            </a:r>
            <a:r>
              <a:rPr lang="de-AT" sz="2000" dirty="0">
                <a:solidFill>
                  <a:srgbClr val="000000"/>
                </a:solidFill>
                <a:latin typeface="Cambria" panose="02040503050406030204" pitchFamily="18" charset="0"/>
                <a:ea typeface="Cambria" panose="02040503050406030204" pitchFamily="18" charset="0"/>
              </a:rPr>
              <a:t>men. </a:t>
            </a:r>
          </a:p>
          <a:p>
            <a:pPr>
              <a:spcAft>
                <a:spcPts val="0"/>
              </a:spcAft>
            </a:pPr>
            <a:r>
              <a:rPr lang="de-AT" sz="2000" u="sng" dirty="0">
                <a:solidFill>
                  <a:srgbClr val="000000"/>
                </a:solidFill>
                <a:latin typeface="Cambria" panose="02040503050406030204" pitchFamily="18" charset="0"/>
                <a:ea typeface="Cambria" panose="02040503050406030204" pitchFamily="18" charset="0"/>
              </a:rPr>
              <a:t>Geh</a:t>
            </a:r>
            <a:r>
              <a:rPr lang="de-AT" sz="2000" dirty="0">
                <a:solidFill>
                  <a:srgbClr val="000000"/>
                </a:solidFill>
                <a:latin typeface="Cambria" panose="02040503050406030204" pitchFamily="18" charset="0"/>
                <a:ea typeface="Cambria" panose="02040503050406030204" pitchFamily="18" charset="0"/>
              </a:rPr>
              <a:t>en wir </a:t>
            </a:r>
            <a:r>
              <a:rPr lang="de-AT" sz="2000" u="sng" dirty="0">
                <a:solidFill>
                  <a:srgbClr val="000000"/>
                </a:solidFill>
                <a:latin typeface="Cambria" panose="02040503050406030204" pitchFamily="18" charset="0"/>
                <a:ea typeface="Cambria" panose="02040503050406030204" pitchFamily="18" charset="0"/>
              </a:rPr>
              <a:t>sin</a:t>
            </a:r>
            <a:r>
              <a:rPr lang="de-AT" sz="2000" dirty="0">
                <a:solidFill>
                  <a:srgbClr val="000000"/>
                </a:solidFill>
                <a:latin typeface="Cambria" panose="02040503050406030204" pitchFamily="18" charset="0"/>
                <a:ea typeface="Cambria" panose="02040503050406030204" pitchFamily="18" charset="0"/>
              </a:rPr>
              <a:t>gend vor</a:t>
            </a:r>
            <a:r>
              <a:rPr lang="de-AT" sz="2000" u="sng" dirty="0">
                <a:solidFill>
                  <a:srgbClr val="000000"/>
                </a:solidFill>
                <a:latin typeface="Cambria" panose="02040503050406030204" pitchFamily="18" charset="0"/>
                <a:ea typeface="Cambria" panose="02040503050406030204" pitchFamily="18" charset="0"/>
              </a:rPr>
              <a:t>an</a:t>
            </a:r>
            <a:r>
              <a:rPr lang="de-AT" sz="2000" dirty="0">
                <a:solidFill>
                  <a:srgbClr val="000000"/>
                </a:solidFill>
                <a:latin typeface="Cambria" panose="02040503050406030204" pitchFamily="18" charset="0"/>
                <a:ea typeface="Cambria" panose="02040503050406030204" pitchFamily="18" charset="0"/>
              </a:rPr>
              <a:t>! (LS 244) W</a:t>
            </a:r>
            <a:r>
              <a:rPr lang="de-AT" sz="2000" u="sng" dirty="0">
                <a:solidFill>
                  <a:srgbClr val="000000"/>
                </a:solidFill>
                <a:latin typeface="Cambria" panose="02040503050406030204" pitchFamily="18" charset="0"/>
                <a:ea typeface="Cambria" panose="02040503050406030204" pitchFamily="18" charset="0"/>
              </a:rPr>
              <a:t>ir</a:t>
            </a:r>
            <a:r>
              <a:rPr lang="de-AT" sz="2000" dirty="0">
                <a:solidFill>
                  <a:srgbClr val="000000"/>
                </a:solidFill>
                <a:latin typeface="Cambria" panose="02040503050406030204" pitchFamily="18" charset="0"/>
                <a:ea typeface="Cambria" panose="02040503050406030204" pitchFamily="18" charset="0"/>
              </a:rPr>
              <a:t> sind Besch</a:t>
            </a:r>
            <a:r>
              <a:rPr lang="de-AT" sz="2000" u="sng" dirty="0">
                <a:solidFill>
                  <a:srgbClr val="000000"/>
                </a:solidFill>
                <a:latin typeface="Cambria" panose="02040503050406030204" pitchFamily="18" charset="0"/>
                <a:ea typeface="Cambria" panose="02040503050406030204" pitchFamily="18" charset="0"/>
              </a:rPr>
              <a:t>ü</a:t>
            </a:r>
            <a:r>
              <a:rPr lang="de-AT" sz="2000" dirty="0">
                <a:solidFill>
                  <a:srgbClr val="000000"/>
                </a:solidFill>
                <a:latin typeface="Cambria" panose="02040503050406030204" pitchFamily="18" charset="0"/>
                <a:ea typeface="Cambria" panose="02040503050406030204" pitchFamily="18" charset="0"/>
              </a:rPr>
              <a:t>tzer(</a:t>
            </a:r>
            <a:r>
              <a:rPr lang="de-AT" sz="2000" u="sng" dirty="0">
                <a:solidFill>
                  <a:srgbClr val="000000"/>
                </a:solidFill>
                <a:latin typeface="Cambria" panose="02040503050406030204" pitchFamily="18" charset="0"/>
                <a:ea typeface="Cambria" panose="02040503050406030204" pitchFamily="18" charset="0"/>
              </a:rPr>
              <a:t>i</a:t>
            </a:r>
            <a:r>
              <a:rPr lang="de-AT" sz="2000" dirty="0">
                <a:solidFill>
                  <a:srgbClr val="000000"/>
                </a:solidFill>
                <a:latin typeface="Cambria" panose="02040503050406030204" pitchFamily="18" charset="0"/>
                <a:ea typeface="Cambria" panose="02040503050406030204" pitchFamily="18" charset="0"/>
              </a:rPr>
              <a:t>nnen) der Sch</a:t>
            </a:r>
            <a:r>
              <a:rPr lang="de-AT" sz="2000" u="sng" dirty="0">
                <a:solidFill>
                  <a:srgbClr val="000000"/>
                </a:solidFill>
                <a:latin typeface="Cambria" panose="02040503050406030204" pitchFamily="18" charset="0"/>
                <a:ea typeface="Cambria" panose="02040503050406030204" pitchFamily="18" charset="0"/>
              </a:rPr>
              <a:t>ö</a:t>
            </a:r>
            <a:r>
              <a:rPr lang="de-AT" sz="2000" dirty="0">
                <a:solidFill>
                  <a:srgbClr val="000000"/>
                </a:solidFill>
                <a:latin typeface="Cambria" panose="02040503050406030204" pitchFamily="18" charset="0"/>
                <a:ea typeface="Cambria" panose="02040503050406030204" pitchFamily="18" charset="0"/>
              </a:rPr>
              <a:t>pfung (LS 217)</a:t>
            </a:r>
          </a:p>
          <a:p>
            <a:pPr>
              <a:spcAft>
                <a:spcPts val="0"/>
              </a:spcAft>
            </a:pPr>
            <a:r>
              <a:rPr lang="de-AT" sz="2000" dirty="0">
                <a:solidFill>
                  <a:srgbClr val="000000"/>
                </a:solidFill>
                <a:latin typeface="Cambria" panose="02040503050406030204" pitchFamily="18" charset="0"/>
                <a:ea typeface="Cambria" panose="02040503050406030204" pitchFamily="18" charset="0"/>
              </a:rPr>
              <a:t> </a:t>
            </a:r>
          </a:p>
          <a:p>
            <a:pPr>
              <a:spcAft>
                <a:spcPts val="0"/>
              </a:spcAft>
            </a:pPr>
            <a:r>
              <a:rPr lang="de-AT" sz="2000" dirty="0">
                <a:solidFill>
                  <a:srgbClr val="000000"/>
                </a:solidFill>
                <a:latin typeface="Cambria" panose="02040503050406030204" pitchFamily="18" charset="0"/>
                <a:ea typeface="Cambria" panose="02040503050406030204" pitchFamily="18" charset="0"/>
              </a:rPr>
              <a:t>Nicht </a:t>
            </a:r>
            <a:r>
              <a:rPr lang="de-AT" sz="2000" u="sng" dirty="0">
                <a:solidFill>
                  <a:srgbClr val="000000"/>
                </a:solidFill>
                <a:latin typeface="Cambria" panose="02040503050406030204" pitchFamily="18" charset="0"/>
                <a:ea typeface="Cambria" panose="02040503050406030204" pitchFamily="18" charset="0"/>
              </a:rPr>
              <a:t>bloß</a:t>
            </a:r>
            <a:r>
              <a:rPr lang="de-AT" sz="2000" dirty="0">
                <a:solidFill>
                  <a:srgbClr val="000000"/>
                </a:solidFill>
                <a:latin typeface="Cambria" panose="02040503050406030204" pitchFamily="18" charset="0"/>
                <a:ea typeface="Cambria" panose="02040503050406030204" pitchFamily="18" charset="0"/>
              </a:rPr>
              <a:t> mit </a:t>
            </a:r>
            <a:r>
              <a:rPr lang="de-AT" sz="2000" u="sng" dirty="0">
                <a:solidFill>
                  <a:srgbClr val="000000"/>
                </a:solidFill>
                <a:latin typeface="Cambria" panose="02040503050406030204" pitchFamily="18" charset="0"/>
                <a:ea typeface="Cambria" panose="02040503050406030204" pitchFamily="18" charset="0"/>
              </a:rPr>
              <a:t>in</a:t>
            </a:r>
            <a:r>
              <a:rPr lang="de-AT" sz="2000" dirty="0">
                <a:solidFill>
                  <a:srgbClr val="000000"/>
                </a:solidFill>
                <a:latin typeface="Cambria" panose="02040503050406030204" pitchFamily="18" charset="0"/>
                <a:ea typeface="Cambria" panose="02040503050406030204" pitchFamily="18" charset="0"/>
              </a:rPr>
              <a:t>dividu</a:t>
            </a:r>
            <a:r>
              <a:rPr lang="de-AT" sz="2000" u="sng" dirty="0">
                <a:solidFill>
                  <a:srgbClr val="000000"/>
                </a:solidFill>
                <a:latin typeface="Cambria" panose="02040503050406030204" pitchFamily="18" charset="0"/>
                <a:ea typeface="Cambria" panose="02040503050406030204" pitchFamily="18" charset="0"/>
              </a:rPr>
              <a:t>ell</a:t>
            </a:r>
            <a:r>
              <a:rPr lang="de-AT" sz="2000" dirty="0">
                <a:solidFill>
                  <a:srgbClr val="000000"/>
                </a:solidFill>
                <a:latin typeface="Cambria" panose="02040503050406030204" pitchFamily="18" charset="0"/>
                <a:ea typeface="Cambria" panose="02040503050406030204" pitchFamily="18" charset="0"/>
              </a:rPr>
              <a:t>en </a:t>
            </a:r>
            <a:r>
              <a:rPr lang="de-AT" sz="2000" u="sng" dirty="0" smtClean="0">
                <a:solidFill>
                  <a:srgbClr val="000000"/>
                </a:solidFill>
                <a:latin typeface="Cambria" panose="02040503050406030204" pitchFamily="18" charset="0"/>
                <a:ea typeface="Cambria" panose="02040503050406030204" pitchFamily="18" charset="0"/>
              </a:rPr>
              <a:t>Gab</a:t>
            </a:r>
            <a:r>
              <a:rPr lang="de-AT" sz="2000" dirty="0" smtClean="0">
                <a:solidFill>
                  <a:srgbClr val="000000"/>
                </a:solidFill>
                <a:latin typeface="Cambria" panose="02040503050406030204" pitchFamily="18" charset="0"/>
                <a:ea typeface="Cambria" panose="02040503050406030204" pitchFamily="18" charset="0"/>
              </a:rPr>
              <a:t>en - s</a:t>
            </a:r>
            <a:r>
              <a:rPr lang="de-AT" sz="2000" u="sng" dirty="0" smtClean="0">
                <a:solidFill>
                  <a:srgbClr val="000000"/>
                </a:solidFill>
                <a:latin typeface="Cambria" panose="02040503050406030204" pitchFamily="18" charset="0"/>
                <a:ea typeface="Cambria" panose="02040503050406030204" pitchFamily="18" charset="0"/>
              </a:rPr>
              <a:t>on</a:t>
            </a:r>
            <a:r>
              <a:rPr lang="de-AT" sz="2000" dirty="0" smtClean="0">
                <a:solidFill>
                  <a:srgbClr val="000000"/>
                </a:solidFill>
                <a:latin typeface="Cambria" panose="02040503050406030204" pitchFamily="18" charset="0"/>
                <a:ea typeface="Cambria" panose="02040503050406030204" pitchFamily="18" charset="0"/>
              </a:rPr>
              <a:t>dern </a:t>
            </a:r>
            <a:r>
              <a:rPr lang="de-AT" sz="2000" dirty="0">
                <a:solidFill>
                  <a:srgbClr val="000000"/>
                </a:solidFill>
                <a:latin typeface="Cambria" panose="02040503050406030204" pitchFamily="18" charset="0"/>
                <a:ea typeface="Cambria" panose="02040503050406030204" pitchFamily="18" charset="0"/>
              </a:rPr>
              <a:t>mit </a:t>
            </a:r>
            <a:r>
              <a:rPr lang="de-AT" sz="2000" u="sng" dirty="0">
                <a:solidFill>
                  <a:srgbClr val="000000"/>
                </a:solidFill>
                <a:latin typeface="Cambria" panose="02040503050406030204" pitchFamily="18" charset="0"/>
                <a:ea typeface="Cambria" panose="02040503050406030204" pitchFamily="18" charset="0"/>
              </a:rPr>
              <a:t>Netz</a:t>
            </a:r>
            <a:r>
              <a:rPr lang="de-AT" sz="2000" dirty="0">
                <a:solidFill>
                  <a:srgbClr val="000000"/>
                </a:solidFill>
                <a:latin typeface="Cambria" panose="02040503050406030204" pitchFamily="18" charset="0"/>
                <a:ea typeface="Cambria" panose="02040503050406030204" pitchFamily="18" charset="0"/>
              </a:rPr>
              <a:t>en der Gem</a:t>
            </a:r>
            <a:r>
              <a:rPr lang="de-AT" sz="2000" u="sng" dirty="0">
                <a:solidFill>
                  <a:srgbClr val="000000"/>
                </a:solidFill>
                <a:latin typeface="Cambria" panose="02040503050406030204" pitchFamily="18" charset="0"/>
                <a:ea typeface="Cambria" panose="02040503050406030204" pitchFamily="18" charset="0"/>
              </a:rPr>
              <a:t>ei</a:t>
            </a:r>
            <a:r>
              <a:rPr lang="de-AT" sz="2000" dirty="0">
                <a:solidFill>
                  <a:srgbClr val="000000"/>
                </a:solidFill>
                <a:latin typeface="Cambria" panose="02040503050406030204" pitchFamily="18" charset="0"/>
                <a:ea typeface="Cambria" panose="02040503050406030204" pitchFamily="18" charset="0"/>
              </a:rPr>
              <a:t>nschaft </a:t>
            </a:r>
          </a:p>
          <a:p>
            <a:pPr>
              <a:spcAft>
                <a:spcPts val="0"/>
              </a:spcAft>
            </a:pPr>
            <a:r>
              <a:rPr lang="de-AT" sz="2000" u="sng" dirty="0">
                <a:solidFill>
                  <a:srgbClr val="000000"/>
                </a:solidFill>
                <a:latin typeface="Cambria" panose="02040503050406030204" pitchFamily="18" charset="0"/>
                <a:ea typeface="Cambria" panose="02040503050406030204" pitchFamily="18" charset="0"/>
              </a:rPr>
              <a:t>Lö</a:t>
            </a:r>
            <a:r>
              <a:rPr lang="de-AT" sz="2000" dirty="0">
                <a:solidFill>
                  <a:srgbClr val="000000"/>
                </a:solidFill>
                <a:latin typeface="Cambria" panose="02040503050406030204" pitchFamily="18" charset="0"/>
                <a:ea typeface="Cambria" panose="02040503050406030204" pitchFamily="18" charset="0"/>
              </a:rPr>
              <a:t>sen </a:t>
            </a:r>
            <a:r>
              <a:rPr lang="de-AT" sz="2000" u="sng" dirty="0">
                <a:solidFill>
                  <a:srgbClr val="000000"/>
                </a:solidFill>
                <a:latin typeface="Cambria" panose="02040503050406030204" pitchFamily="18" charset="0"/>
                <a:ea typeface="Cambria" panose="02040503050406030204" pitchFamily="18" charset="0"/>
              </a:rPr>
              <a:t>wi</a:t>
            </a:r>
            <a:r>
              <a:rPr lang="de-AT" sz="2000" dirty="0">
                <a:solidFill>
                  <a:srgbClr val="000000"/>
                </a:solidFill>
                <a:latin typeface="Cambria" panose="02040503050406030204" pitchFamily="18" charset="0"/>
                <a:ea typeface="Cambria" panose="02040503050406030204" pitchFamily="18" charset="0"/>
              </a:rPr>
              <a:t>r sozi</a:t>
            </a:r>
            <a:r>
              <a:rPr lang="de-AT" sz="2000" u="sng" dirty="0">
                <a:solidFill>
                  <a:srgbClr val="000000"/>
                </a:solidFill>
                <a:latin typeface="Cambria" panose="02040503050406030204" pitchFamily="18" charset="0"/>
                <a:ea typeface="Cambria" panose="02040503050406030204" pitchFamily="18" charset="0"/>
              </a:rPr>
              <a:t>al</a:t>
            </a:r>
            <a:r>
              <a:rPr lang="de-AT" sz="2000" dirty="0">
                <a:solidFill>
                  <a:srgbClr val="000000"/>
                </a:solidFill>
                <a:latin typeface="Cambria" panose="02040503050406030204" pitchFamily="18" charset="0"/>
                <a:ea typeface="Cambria" panose="02040503050406030204" pitchFamily="18" charset="0"/>
              </a:rPr>
              <a:t>e Prob</a:t>
            </a:r>
            <a:r>
              <a:rPr lang="de-AT" sz="2000" u="sng" dirty="0">
                <a:solidFill>
                  <a:srgbClr val="000000"/>
                </a:solidFill>
                <a:latin typeface="Cambria" panose="02040503050406030204" pitchFamily="18" charset="0"/>
                <a:ea typeface="Cambria" panose="02040503050406030204" pitchFamily="18" charset="0"/>
              </a:rPr>
              <a:t>le</a:t>
            </a:r>
            <a:r>
              <a:rPr lang="de-AT" sz="2000" dirty="0">
                <a:solidFill>
                  <a:srgbClr val="000000"/>
                </a:solidFill>
                <a:latin typeface="Cambria" panose="02040503050406030204" pitchFamily="18" charset="0"/>
                <a:ea typeface="Cambria" panose="02040503050406030204" pitchFamily="18" charset="0"/>
              </a:rPr>
              <a:t>me. (LS 219) </a:t>
            </a:r>
            <a:r>
              <a:rPr lang="de-AT" sz="2000" u="sng" dirty="0">
                <a:solidFill>
                  <a:srgbClr val="000000"/>
                </a:solidFill>
                <a:latin typeface="Cambria" panose="02040503050406030204" pitchFamily="18" charset="0"/>
                <a:ea typeface="Cambria" panose="02040503050406030204" pitchFamily="18" charset="0"/>
              </a:rPr>
              <a:t>Wi</a:t>
            </a:r>
            <a:r>
              <a:rPr lang="de-AT" sz="2000" dirty="0">
                <a:solidFill>
                  <a:srgbClr val="000000"/>
                </a:solidFill>
                <a:latin typeface="Cambria" panose="02040503050406030204" pitchFamily="18" charset="0"/>
                <a:ea typeface="Cambria" panose="02040503050406030204" pitchFamily="18" charset="0"/>
              </a:rPr>
              <a:t>r sind </a:t>
            </a:r>
            <a:r>
              <a:rPr lang="de-AT" sz="2000" u="sng" dirty="0">
                <a:solidFill>
                  <a:srgbClr val="000000"/>
                </a:solidFill>
                <a:latin typeface="Cambria" panose="02040503050406030204" pitchFamily="18" charset="0"/>
                <a:ea typeface="Cambria" panose="02040503050406030204" pitchFamily="18" charset="0"/>
              </a:rPr>
              <a:t>ei</a:t>
            </a:r>
            <a:r>
              <a:rPr lang="de-AT" sz="2000" dirty="0">
                <a:solidFill>
                  <a:srgbClr val="000000"/>
                </a:solidFill>
                <a:latin typeface="Cambria" panose="02040503050406030204" pitchFamily="18" charset="0"/>
                <a:ea typeface="Cambria" panose="02040503050406030204" pitchFamily="18" charset="0"/>
              </a:rPr>
              <a:t>ne </a:t>
            </a:r>
            <a:r>
              <a:rPr lang="de-AT" sz="2000" u="sng" dirty="0">
                <a:solidFill>
                  <a:srgbClr val="000000"/>
                </a:solidFill>
                <a:latin typeface="Cambria" panose="02040503050406030204" pitchFamily="18" charset="0"/>
                <a:ea typeface="Cambria" panose="02040503050406030204" pitchFamily="18" charset="0"/>
              </a:rPr>
              <a:t>Me</a:t>
            </a:r>
            <a:r>
              <a:rPr lang="de-AT" sz="2000" dirty="0">
                <a:solidFill>
                  <a:srgbClr val="000000"/>
                </a:solidFill>
                <a:latin typeface="Cambria" panose="02040503050406030204" pitchFamily="18" charset="0"/>
                <a:ea typeface="Cambria" panose="02040503050406030204" pitchFamily="18" charset="0"/>
              </a:rPr>
              <a:t>nschheits</a:t>
            </a:r>
            <a:r>
              <a:rPr lang="de-AT" sz="2000" u="sng" dirty="0">
                <a:solidFill>
                  <a:srgbClr val="000000"/>
                </a:solidFill>
                <a:latin typeface="Cambria" panose="02040503050406030204" pitchFamily="18" charset="0"/>
                <a:ea typeface="Cambria" panose="02040503050406030204" pitchFamily="18" charset="0"/>
              </a:rPr>
              <a:t>fa</a:t>
            </a:r>
            <a:r>
              <a:rPr lang="de-AT" sz="2000" dirty="0">
                <a:solidFill>
                  <a:srgbClr val="000000"/>
                </a:solidFill>
                <a:latin typeface="Cambria" panose="02040503050406030204" pitchFamily="18" charset="0"/>
                <a:ea typeface="Cambria" panose="02040503050406030204" pitchFamily="18" charset="0"/>
              </a:rPr>
              <a:t>milie. (LS 57</a:t>
            </a:r>
            <a:endParaRPr lang="de-AT" sz="2000" dirty="0">
              <a:solidFill>
                <a:srgbClr val="000000"/>
              </a:solidFill>
              <a:effectLst/>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16147116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8"/>
          <p:cNvSpPr>
            <a:spLocks noChangeArrowheads="1"/>
          </p:cNvSpPr>
          <p:nvPr/>
        </p:nvSpPr>
        <p:spPr bwMode="auto">
          <a:xfrm>
            <a:off x="263352" y="-50616"/>
            <a:ext cx="11928648"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800" b="1"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800" b="1"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800" b="1"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signore</a:t>
            </a:r>
            <a:r>
              <a:rPr kumimoji="0" lang="de-AT" altLang="de-DE" sz="2800" b="1"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r>
              <a:rPr kumimoji="0" lang="de-AT" altLang="de-DE" sz="2000" b="0"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(mit Zitaten aus der Enzyklika </a:t>
            </a:r>
            <a:r>
              <a:rPr kumimoji="0" lang="de-AT" altLang="de-DE" sz="2000" b="0" i="1"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000" b="0" i="1"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von Papst Franziskus)</a:t>
            </a:r>
            <a:endParaRPr kumimoji="0" lang="de-AT" altLang="de-DE"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D</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signore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hm</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Wi</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r sind </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ei</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ne </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nschheits</a:t>
            </a:r>
            <a:r>
              <a:rPr kumimoji="0" lang="de-AT" altLang="de-DE" sz="2400" b="0" i="0" u="sng"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fa</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milie. (LS 57)</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G</a:t>
            </a:r>
            <a:endParaRPr kumimoji="0" lang="de-AT" altLang="de-DE" sz="12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Laudato</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si – o mi </a:t>
            </a:r>
            <a:r>
              <a:rPr kumimoji="0" lang="de-AT" altLang="de-DE" sz="2400" b="0" i="0" u="none" strike="noStrike" cap="none" normalizeH="0" baseline="0" dirty="0" err="1"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signre</a:t>
            </a:r>
            <a:r>
              <a:rPr kumimoji="0" lang="de-AT" altLang="de-DE" sz="24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100" b="0" i="0" u="none" strike="noStrike" cap="none" normalizeH="0" baseline="0" dirty="0" smtClean="0">
                <a:ln>
                  <a:noFill/>
                </a:ln>
                <a:solidFill>
                  <a:srgbClr val="000000"/>
                </a:solidFill>
                <a:effectLst/>
                <a:latin typeface="Cambria" panose="02040503050406030204" pitchFamily="18" charset="0"/>
                <a:ea typeface="Calibri" panose="020F0502020204030204" pitchFamily="34" charset="0"/>
                <a:cs typeface="Times New Roman" panose="02020603050405020304" pitchFamily="18" charset="0"/>
              </a:rPr>
              <a:t>A</a:t>
            </a:r>
            <a:endParaRPr kumimoji="0" lang="de-AT" altLang="de-DE" sz="1200" b="0" i="0" u="none" strike="noStrike" cap="none" normalizeH="0" baseline="0" dirty="0" smtClean="0">
              <a:ln>
                <a:noFill/>
              </a:ln>
              <a:solidFill>
                <a:schemeClr val="tx1"/>
              </a:solidFill>
              <a:effectLst/>
            </a:endParaRPr>
          </a:p>
          <a:p>
            <a:pPr eaLnBrk="0" fontAlgn="base" hangingPunct="0">
              <a:spcBef>
                <a:spcPct val="0"/>
              </a:spcBef>
              <a:spcAft>
                <a:spcPct val="0"/>
              </a:spcAft>
            </a:pP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W</a:t>
            </a:r>
            <a:r>
              <a:rPr lang="de-AT" altLang="de-DE" sz="2400" u="sng" dirty="0">
                <a:solidFill>
                  <a:srgbClr val="000000"/>
                </a:solidFill>
                <a:latin typeface="Cambria" panose="02040503050406030204" pitchFamily="18" charset="0"/>
                <a:ea typeface="Cambria" panose="02040503050406030204" pitchFamily="18" charset="0"/>
                <a:cs typeface="Times New Roman" panose="02020603050405020304" pitchFamily="18" charset="0"/>
              </a:rPr>
              <a:t>ir</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 sind </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Besch</a:t>
            </a:r>
            <a:r>
              <a:rPr lang="de-AT" altLang="de-DE" sz="2400" u="sng"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ü</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tzer*</a:t>
            </a:r>
            <a:r>
              <a:rPr lang="de-AT" altLang="de-DE" sz="2400" u="sng"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i</a:t>
            </a:r>
            <a:r>
              <a:rPr lang="de-AT" altLang="de-DE" sz="2400" dirty="0" smtClean="0">
                <a:solidFill>
                  <a:srgbClr val="000000"/>
                </a:solidFill>
                <a:latin typeface="Cambria" panose="02040503050406030204" pitchFamily="18" charset="0"/>
                <a:ea typeface="Cambria" panose="02040503050406030204" pitchFamily="18" charset="0"/>
                <a:cs typeface="Times New Roman" panose="02020603050405020304" pitchFamily="18" charset="0"/>
              </a:rPr>
              <a:t>nnen </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der Sch</a:t>
            </a:r>
            <a:r>
              <a:rPr lang="de-AT" altLang="de-DE" sz="2400" u="sng" dirty="0">
                <a:solidFill>
                  <a:srgbClr val="000000"/>
                </a:solidFill>
                <a:latin typeface="Cambria" panose="02040503050406030204" pitchFamily="18" charset="0"/>
                <a:ea typeface="Cambria" panose="02040503050406030204" pitchFamily="18" charset="0"/>
                <a:cs typeface="Times New Roman" panose="02020603050405020304" pitchFamily="18" charset="0"/>
              </a:rPr>
              <a:t>ö</a:t>
            </a:r>
            <a:r>
              <a:rPr lang="de-AT" altLang="de-DE" sz="2400" dirty="0">
                <a:solidFill>
                  <a:srgbClr val="000000"/>
                </a:solidFill>
                <a:latin typeface="Cambria" panose="02040503050406030204" pitchFamily="18" charset="0"/>
                <a:ea typeface="Cambria" panose="02040503050406030204" pitchFamily="18" charset="0"/>
                <a:cs typeface="Times New Roman" panose="02020603050405020304" pitchFamily="18" charset="0"/>
              </a:rPr>
              <a:t>pfung (LS 217)</a:t>
            </a:r>
            <a:endParaRPr lang="de-AT" altLang="de-DE" sz="2400" dirty="0">
              <a:latin typeface="Cambria" panose="02040503050406030204" pitchFamily="18" charset="0"/>
              <a:ea typeface="Cambria" panose="0204050305040603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AT" altLang="de-DE" sz="2000" b="0" i="0" u="none" strike="noStrike" cap="none" normalizeH="0" baseline="0" dirty="0" smtClean="0">
              <a:ln>
                <a:noFill/>
              </a:ln>
              <a:solidFill>
                <a:schemeClr val="tx1"/>
              </a:solidFill>
              <a:effectLst/>
              <a:latin typeface="Arial" panose="020B0604020202020204" pitchFamily="34" charset="0"/>
            </a:endParaRPr>
          </a:p>
        </p:txBody>
      </p:sp>
      <p:pic>
        <p:nvPicPr>
          <p:cNvPr id="2055" name="Grafik 6" descr="FairWandeln Blume_Logo"/>
          <p:cNvPicPr>
            <a:picLocks noChangeAspect="1" noChangeArrowheads="1"/>
          </p:cNvPicPr>
          <p:nvPr/>
        </p:nvPicPr>
        <p:blipFill>
          <a:blip r:embed="rId2">
            <a:extLst>
              <a:ext uri="{28A0092B-C50C-407E-A947-70E740481C1C}">
                <a14:useLocalDpi xmlns:a14="http://schemas.microsoft.com/office/drawing/2010/main" val="0"/>
              </a:ext>
            </a:extLst>
          </a:blip>
          <a:srcRect b="38339"/>
          <a:stretch>
            <a:fillRect/>
          </a:stretch>
        </p:blipFill>
        <p:spPr bwMode="auto">
          <a:xfrm>
            <a:off x="9732952" y="692696"/>
            <a:ext cx="2339712" cy="2040827"/>
          </a:xfrm>
          <a:prstGeom prst="rect">
            <a:avLst/>
          </a:prstGeom>
          <a:noFill/>
          <a:extLst>
            <a:ext uri="{909E8E84-426E-40DD-AFC4-6F175D3DCCD1}">
              <a14:hiddenFill xmlns:a14="http://schemas.microsoft.com/office/drawing/2010/main">
                <a:solidFill>
                  <a:srgbClr val="FFFFFF"/>
                </a:solidFill>
              </a14:hiddenFill>
            </a:ext>
          </a:extLst>
        </p:spPr>
      </p:pic>
      <p:sp>
        <p:nvSpPr>
          <p:cNvPr id="10" name="Rechteck 9"/>
          <p:cNvSpPr/>
          <p:nvPr/>
        </p:nvSpPr>
        <p:spPr>
          <a:xfrm>
            <a:off x="263352" y="2636912"/>
            <a:ext cx="11739184" cy="4632037"/>
          </a:xfrm>
          <a:prstGeom prst="rect">
            <a:avLst/>
          </a:prstGeom>
        </p:spPr>
        <p:txBody>
          <a:bodyPr wrap="square">
            <a:spAutoFit/>
          </a:bodyPr>
          <a:lstStyle/>
          <a:p>
            <a:r>
              <a:rPr lang="de-AT" altLang="de-DE" sz="1100" dirty="0">
                <a:latin typeface="Cambria" panose="02040503050406030204" pitchFamily="18" charset="0"/>
                <a:ea typeface="Cambria" panose="02040503050406030204" pitchFamily="18" charset="0"/>
                <a:cs typeface="Times New Roman" panose="02020603050405020304" pitchFamily="18" charset="0"/>
              </a:rPr>
              <a:t>D                                                                                                                           </a:t>
            </a:r>
            <a:r>
              <a:rPr lang="de-AT" altLang="de-DE" sz="1100" dirty="0" smtClean="0">
                <a:latin typeface="Cambria" panose="02040503050406030204" pitchFamily="18" charset="0"/>
                <a:ea typeface="Cambria" panose="02040503050406030204" pitchFamily="18" charset="0"/>
                <a:cs typeface="Times New Roman" panose="02020603050405020304" pitchFamily="18" charset="0"/>
              </a:rPr>
              <a:t>                              </a:t>
            </a:r>
            <a:r>
              <a:rPr lang="de-AT" altLang="de-DE" sz="1100" dirty="0">
                <a:latin typeface="Cambria" panose="02040503050406030204" pitchFamily="18" charset="0"/>
                <a:ea typeface="Cambria" panose="02040503050406030204" pitchFamily="18" charset="0"/>
                <a:cs typeface="Times New Roman" panose="02020603050405020304" pitchFamily="18" charset="0"/>
              </a:rPr>
              <a:t>hm</a:t>
            </a:r>
          </a:p>
          <a:p>
            <a:r>
              <a:rPr lang="de-AT" dirty="0" smtClean="0"/>
              <a:t>Wir </a:t>
            </a:r>
            <a:r>
              <a:rPr lang="de-AT" dirty="0"/>
              <a:t>s</a:t>
            </a:r>
            <a:r>
              <a:rPr lang="de-AT" u="sng" dirty="0"/>
              <a:t>u</a:t>
            </a:r>
            <a:r>
              <a:rPr lang="de-AT" dirty="0"/>
              <a:t>chen -  </a:t>
            </a:r>
            <a:r>
              <a:rPr lang="de-AT" u="sng" dirty="0"/>
              <a:t>ei</a:t>
            </a:r>
            <a:r>
              <a:rPr lang="de-AT" dirty="0"/>
              <a:t>nen -  </a:t>
            </a:r>
            <a:r>
              <a:rPr lang="de-AT" u="sng" dirty="0"/>
              <a:t>neu</a:t>
            </a:r>
            <a:r>
              <a:rPr lang="de-AT" dirty="0"/>
              <a:t>en </a:t>
            </a:r>
            <a:r>
              <a:rPr lang="de-AT" dirty="0" smtClean="0"/>
              <a:t>Dial</a:t>
            </a:r>
            <a:r>
              <a:rPr lang="de-AT" u="sng" dirty="0" smtClean="0"/>
              <a:t>og, </a:t>
            </a:r>
            <a:r>
              <a:rPr lang="de-AT" dirty="0" smtClean="0"/>
              <a:t>  wie </a:t>
            </a:r>
            <a:r>
              <a:rPr lang="de-AT" u="sng" dirty="0"/>
              <a:t>wir</a:t>
            </a:r>
            <a:r>
              <a:rPr lang="de-AT" dirty="0"/>
              <a:t> - die </a:t>
            </a:r>
            <a:r>
              <a:rPr lang="de-AT" u="sng" dirty="0"/>
              <a:t>Zu</a:t>
            </a:r>
            <a:r>
              <a:rPr lang="de-AT" dirty="0"/>
              <a:t>kunft des Plan</a:t>
            </a:r>
            <a:r>
              <a:rPr lang="de-AT" u="sng" dirty="0"/>
              <a:t>e</a:t>
            </a:r>
            <a:r>
              <a:rPr lang="de-AT" dirty="0"/>
              <a:t>ten - gest</a:t>
            </a:r>
            <a:r>
              <a:rPr lang="de-AT" u="sng" dirty="0"/>
              <a:t>a</a:t>
            </a:r>
            <a:r>
              <a:rPr lang="de-AT" dirty="0"/>
              <a:t>lten. (LS 14)</a:t>
            </a:r>
          </a:p>
          <a:p>
            <a:r>
              <a:rPr lang="de-AT" altLang="de-DE" dirty="0">
                <a:latin typeface="Cambria" panose="02040503050406030204" pitchFamily="18" charset="0"/>
                <a:ea typeface="Cambria" panose="02040503050406030204" pitchFamily="18" charset="0"/>
                <a:cs typeface="Times New Roman" panose="02020603050405020304" pitchFamily="18" charset="0"/>
              </a:rPr>
              <a:t> </a:t>
            </a:r>
            <a:r>
              <a:rPr lang="de-AT" altLang="de-DE" dirty="0" smtClean="0">
                <a:latin typeface="Cambria" panose="02040503050406030204" pitchFamily="18" charset="0"/>
                <a:ea typeface="Cambria" panose="02040503050406030204" pitchFamily="18" charset="0"/>
                <a:cs typeface="Times New Roman" panose="02020603050405020304" pitchFamily="18" charset="0"/>
              </a:rPr>
              <a:t>         </a:t>
            </a:r>
            <a:r>
              <a:rPr lang="de-AT" altLang="de-DE" sz="1100" dirty="0" smtClean="0">
                <a:latin typeface="Cambria" panose="02040503050406030204" pitchFamily="18" charset="0"/>
                <a:ea typeface="Cambria" panose="02040503050406030204" pitchFamily="18" charset="0"/>
                <a:cs typeface="Times New Roman" panose="02020603050405020304" pitchFamily="18" charset="0"/>
              </a:rPr>
              <a:t>G                                                                                                                                        </a:t>
            </a:r>
            <a:r>
              <a:rPr lang="de-AT" altLang="de-DE" sz="1100" dirty="0">
                <a:latin typeface="Cambria" panose="02040503050406030204" pitchFamily="18" charset="0"/>
                <a:ea typeface="Cambria" panose="02040503050406030204" pitchFamily="18" charset="0"/>
                <a:cs typeface="Times New Roman" panose="02020603050405020304" pitchFamily="18" charset="0"/>
              </a:rPr>
              <a:t>A</a:t>
            </a:r>
            <a:endParaRPr lang="de-AT" sz="1100" dirty="0" smtClean="0"/>
          </a:p>
          <a:p>
            <a:r>
              <a:rPr lang="de-AT" dirty="0" smtClean="0"/>
              <a:t>Die </a:t>
            </a:r>
            <a:r>
              <a:rPr lang="de-AT" u="sng" dirty="0"/>
              <a:t>Hoff</a:t>
            </a:r>
            <a:r>
              <a:rPr lang="de-AT" dirty="0"/>
              <a:t>nung </a:t>
            </a:r>
            <a:r>
              <a:rPr lang="de-AT" u="sng" dirty="0"/>
              <a:t>lä</a:t>
            </a:r>
            <a:r>
              <a:rPr lang="de-AT" dirty="0"/>
              <a:t>dt uns </a:t>
            </a:r>
            <a:r>
              <a:rPr lang="de-AT" u="sng" dirty="0"/>
              <a:t>ein</a:t>
            </a:r>
            <a:r>
              <a:rPr lang="de-AT" dirty="0"/>
              <a:t> zu erk</a:t>
            </a:r>
            <a:r>
              <a:rPr lang="de-AT" u="sng" dirty="0"/>
              <a:t>e</a:t>
            </a:r>
            <a:r>
              <a:rPr lang="de-AT" dirty="0"/>
              <a:t>nnen</a:t>
            </a:r>
            <a:r>
              <a:rPr lang="de-AT" dirty="0" smtClean="0"/>
              <a:t>,      </a:t>
            </a:r>
            <a:r>
              <a:rPr lang="de-AT" dirty="0"/>
              <a:t>dass es </a:t>
            </a:r>
            <a:r>
              <a:rPr lang="de-AT" u="sng" dirty="0"/>
              <a:t>i</a:t>
            </a:r>
            <a:r>
              <a:rPr lang="de-AT" dirty="0"/>
              <a:t>mmer </a:t>
            </a:r>
            <a:r>
              <a:rPr lang="de-AT" u="sng" dirty="0"/>
              <a:t>ei</a:t>
            </a:r>
            <a:r>
              <a:rPr lang="de-AT" dirty="0"/>
              <a:t>nen </a:t>
            </a:r>
            <a:r>
              <a:rPr lang="de-AT" u="sng" dirty="0"/>
              <a:t>Aus</a:t>
            </a:r>
            <a:r>
              <a:rPr lang="de-AT" dirty="0"/>
              <a:t>weg gibt. (LS 61)</a:t>
            </a:r>
          </a:p>
          <a:p>
            <a:r>
              <a:rPr lang="de-AT" dirty="0"/>
              <a:t> </a:t>
            </a:r>
          </a:p>
          <a:p>
            <a:r>
              <a:rPr lang="de-AT" dirty="0"/>
              <a:t>Der </a:t>
            </a:r>
            <a:r>
              <a:rPr lang="de-AT" u="sng" dirty="0"/>
              <a:t>Ta</a:t>
            </a:r>
            <a:r>
              <a:rPr lang="de-AT" dirty="0"/>
              <a:t>g der </a:t>
            </a:r>
            <a:r>
              <a:rPr lang="de-AT" u="sng" dirty="0"/>
              <a:t>Ru</a:t>
            </a:r>
            <a:r>
              <a:rPr lang="de-AT" dirty="0"/>
              <a:t>he str</a:t>
            </a:r>
            <a:r>
              <a:rPr lang="de-AT" u="sng" dirty="0"/>
              <a:t>ah</a:t>
            </a:r>
            <a:r>
              <a:rPr lang="de-AT" dirty="0"/>
              <a:t>lt sein </a:t>
            </a:r>
            <a:r>
              <a:rPr lang="de-AT" u="sng" dirty="0" smtClean="0"/>
              <a:t>Li</a:t>
            </a:r>
            <a:r>
              <a:rPr lang="de-AT" dirty="0" smtClean="0"/>
              <a:t>cht          über </a:t>
            </a:r>
            <a:r>
              <a:rPr lang="de-AT" dirty="0"/>
              <a:t>die </a:t>
            </a:r>
            <a:r>
              <a:rPr lang="de-AT" u="sng" dirty="0"/>
              <a:t>ga</a:t>
            </a:r>
            <a:r>
              <a:rPr lang="de-AT" dirty="0"/>
              <a:t>nze </a:t>
            </a:r>
            <a:r>
              <a:rPr lang="de-AT" u="sng" dirty="0"/>
              <a:t>Wo</a:t>
            </a:r>
            <a:r>
              <a:rPr lang="de-AT" dirty="0"/>
              <a:t>che </a:t>
            </a:r>
            <a:r>
              <a:rPr lang="de-AT" u="sng" dirty="0"/>
              <a:t>au</a:t>
            </a:r>
            <a:r>
              <a:rPr lang="de-AT" dirty="0"/>
              <a:t>s </a:t>
            </a:r>
          </a:p>
          <a:p>
            <a:r>
              <a:rPr lang="de-AT" dirty="0"/>
              <a:t>Die Beg</a:t>
            </a:r>
            <a:r>
              <a:rPr lang="de-AT" u="sng" dirty="0"/>
              <a:t>e</a:t>
            </a:r>
            <a:r>
              <a:rPr lang="de-AT" dirty="0"/>
              <a:t>gnung mit </a:t>
            </a:r>
            <a:r>
              <a:rPr lang="de-AT" u="sng" dirty="0"/>
              <a:t>dir</a:t>
            </a:r>
            <a:r>
              <a:rPr lang="de-AT" dirty="0"/>
              <a:t> weitet </a:t>
            </a:r>
            <a:r>
              <a:rPr lang="de-AT" u="sng" dirty="0"/>
              <a:t>uns</a:t>
            </a:r>
            <a:r>
              <a:rPr lang="de-AT" dirty="0"/>
              <a:t>ern </a:t>
            </a:r>
            <a:r>
              <a:rPr lang="de-AT" u="sng" dirty="0"/>
              <a:t>Blick</a:t>
            </a:r>
            <a:r>
              <a:rPr lang="de-AT" dirty="0"/>
              <a:t> auf die S</a:t>
            </a:r>
            <a:r>
              <a:rPr lang="de-AT" u="sng" dirty="0"/>
              <a:t>or</a:t>
            </a:r>
            <a:r>
              <a:rPr lang="de-AT" dirty="0"/>
              <a:t>ge für die Nat</a:t>
            </a:r>
            <a:r>
              <a:rPr lang="de-AT" u="sng" dirty="0"/>
              <a:t>ur</a:t>
            </a:r>
            <a:r>
              <a:rPr lang="de-AT" dirty="0"/>
              <a:t> und </a:t>
            </a:r>
            <a:r>
              <a:rPr lang="de-AT" u="sng" dirty="0"/>
              <a:t>für</a:t>
            </a:r>
            <a:r>
              <a:rPr lang="de-AT" dirty="0"/>
              <a:t> die </a:t>
            </a:r>
            <a:r>
              <a:rPr lang="de-AT" u="sng" dirty="0"/>
              <a:t>Ar</a:t>
            </a:r>
            <a:r>
              <a:rPr lang="de-AT" dirty="0"/>
              <a:t>men. (LS 237)</a:t>
            </a:r>
          </a:p>
          <a:p>
            <a:r>
              <a:rPr lang="de-AT" dirty="0"/>
              <a:t> </a:t>
            </a:r>
          </a:p>
          <a:p>
            <a:r>
              <a:rPr lang="de-DE" sz="2400" b="1" dirty="0"/>
              <a:t>Überf</a:t>
            </a:r>
            <a:r>
              <a:rPr lang="de-DE" sz="2400" b="1" u="sng" dirty="0"/>
              <a:t>lu</a:t>
            </a:r>
            <a:r>
              <a:rPr lang="de-DE" sz="2400" b="1" dirty="0"/>
              <a:t>te </a:t>
            </a:r>
            <a:r>
              <a:rPr lang="de-DE" sz="2400" b="1" u="sng" dirty="0"/>
              <a:t>un</a:t>
            </a:r>
            <a:r>
              <a:rPr lang="de-DE" sz="2400" b="1" dirty="0"/>
              <a:t>s mit F</a:t>
            </a:r>
            <a:r>
              <a:rPr lang="de-DE" sz="2400" b="1" u="sng" dirty="0"/>
              <a:t>rie</a:t>
            </a:r>
            <a:r>
              <a:rPr lang="de-DE" sz="2400" b="1" dirty="0"/>
              <a:t>den</a:t>
            </a:r>
            <a:r>
              <a:rPr lang="de-DE" sz="2400" b="1" dirty="0" smtClean="0"/>
              <a:t>, damit </a:t>
            </a:r>
            <a:r>
              <a:rPr lang="de-DE" sz="2400" b="1" dirty="0"/>
              <a:t>wir </a:t>
            </a:r>
            <a:r>
              <a:rPr lang="de-DE" sz="2400" b="1" u="sng" dirty="0"/>
              <a:t>al</a:t>
            </a:r>
            <a:r>
              <a:rPr lang="de-DE" sz="2400" b="1" dirty="0"/>
              <a:t>s Geschw</a:t>
            </a:r>
            <a:r>
              <a:rPr lang="de-DE" sz="2400" b="1" u="sng" dirty="0"/>
              <a:t>is</a:t>
            </a:r>
            <a:r>
              <a:rPr lang="de-DE" sz="2400" b="1" dirty="0"/>
              <a:t>ter </a:t>
            </a:r>
            <a:r>
              <a:rPr lang="de-DE" sz="2400" b="1" u="sng" dirty="0"/>
              <a:t>le</a:t>
            </a:r>
            <a:r>
              <a:rPr lang="de-DE" sz="2400" b="1" dirty="0"/>
              <a:t>ben </a:t>
            </a:r>
            <a:endParaRPr lang="de-AT" sz="2400" b="1" dirty="0"/>
          </a:p>
          <a:p>
            <a:r>
              <a:rPr lang="de-DE" sz="2400" b="1" dirty="0"/>
              <a:t>H</a:t>
            </a:r>
            <a:r>
              <a:rPr lang="de-DE" sz="2400" b="1" u="sng" dirty="0"/>
              <a:t>ei</a:t>
            </a:r>
            <a:r>
              <a:rPr lang="de-DE" sz="2400" b="1" dirty="0"/>
              <a:t>le </a:t>
            </a:r>
            <a:r>
              <a:rPr lang="de-DE" sz="2400" b="1" u="sng" dirty="0"/>
              <a:t>un</a:t>
            </a:r>
            <a:r>
              <a:rPr lang="de-DE" sz="2400" b="1" dirty="0"/>
              <a:t>ser </a:t>
            </a:r>
            <a:r>
              <a:rPr lang="de-DE" sz="2400" b="1" u="sng" dirty="0"/>
              <a:t>Le</a:t>
            </a:r>
            <a:r>
              <a:rPr lang="de-DE" sz="2400" b="1" dirty="0"/>
              <a:t>ben</a:t>
            </a:r>
            <a:r>
              <a:rPr lang="de-DE" sz="2400" b="1" dirty="0" smtClean="0"/>
              <a:t>, damit </a:t>
            </a:r>
            <a:r>
              <a:rPr lang="de-DE" sz="2400" b="1" dirty="0"/>
              <a:t>wir </a:t>
            </a:r>
            <a:r>
              <a:rPr lang="de-DE" sz="2400" b="1" u="sng" dirty="0"/>
              <a:t>Schön</a:t>
            </a:r>
            <a:r>
              <a:rPr lang="de-DE" sz="2400" b="1" dirty="0"/>
              <a:t>heit </a:t>
            </a:r>
            <a:r>
              <a:rPr lang="de-DE" sz="2400" b="1" u="sng" dirty="0"/>
              <a:t>sä</a:t>
            </a:r>
            <a:r>
              <a:rPr lang="de-DE" sz="2400" b="1" dirty="0"/>
              <a:t>en und </a:t>
            </a:r>
            <a:r>
              <a:rPr lang="de-DE" sz="2400" b="1" u="sng" dirty="0"/>
              <a:t>nicht</a:t>
            </a:r>
            <a:r>
              <a:rPr lang="de-DE" sz="2400" b="1" dirty="0"/>
              <a:t> Zerst</a:t>
            </a:r>
            <a:r>
              <a:rPr lang="de-DE" sz="2400" b="1" u="sng" dirty="0"/>
              <a:t>ör</a:t>
            </a:r>
            <a:r>
              <a:rPr lang="de-DE" sz="2400" b="1" dirty="0"/>
              <a:t>ung.</a:t>
            </a:r>
            <a:endParaRPr lang="de-AT" sz="2400" b="1" dirty="0"/>
          </a:p>
          <a:p>
            <a:r>
              <a:rPr lang="de-DE" sz="2400" b="1" dirty="0"/>
              <a:t> </a:t>
            </a:r>
            <a:endParaRPr lang="de-AT" sz="2400" b="1" dirty="0"/>
          </a:p>
          <a:p>
            <a:r>
              <a:rPr lang="de-DE" sz="2400" b="1" u="sng" dirty="0"/>
              <a:t>Gi</a:t>
            </a:r>
            <a:r>
              <a:rPr lang="de-DE" sz="2400" b="1" dirty="0"/>
              <a:t>b uns </a:t>
            </a:r>
            <a:r>
              <a:rPr lang="de-DE" sz="2400" b="1" u="sng" dirty="0"/>
              <a:t>Mut</a:t>
            </a:r>
            <a:r>
              <a:rPr lang="de-DE" sz="2400" b="1" dirty="0"/>
              <a:t> für </a:t>
            </a:r>
            <a:r>
              <a:rPr lang="de-DE" sz="2400" b="1" dirty="0" err="1"/>
              <a:t>unser‘n</a:t>
            </a:r>
            <a:r>
              <a:rPr lang="de-DE" sz="2400" b="1" dirty="0"/>
              <a:t> </a:t>
            </a:r>
            <a:r>
              <a:rPr lang="de-DE" sz="2400" b="1" u="sng" dirty="0"/>
              <a:t>Ka</a:t>
            </a:r>
            <a:r>
              <a:rPr lang="de-DE" sz="2400" b="1" dirty="0"/>
              <a:t>mpf </a:t>
            </a:r>
            <a:r>
              <a:rPr lang="de-DE" sz="2400" b="1" dirty="0" smtClean="0"/>
              <a:t> für </a:t>
            </a:r>
            <a:r>
              <a:rPr lang="de-DE" sz="2400" b="1" dirty="0"/>
              <a:t>Ge</a:t>
            </a:r>
            <a:r>
              <a:rPr lang="de-DE" sz="2400" b="1" u="sng" dirty="0"/>
              <a:t>rech</a:t>
            </a:r>
            <a:r>
              <a:rPr lang="de-DE" sz="2400" b="1" dirty="0"/>
              <a:t>tigkeit, </a:t>
            </a:r>
            <a:r>
              <a:rPr lang="de-DE" sz="2400" b="1" u="sng" dirty="0"/>
              <a:t>Lie</a:t>
            </a:r>
            <a:r>
              <a:rPr lang="de-DE" sz="2400" b="1" dirty="0"/>
              <a:t>be und </a:t>
            </a:r>
            <a:r>
              <a:rPr lang="de-DE" sz="2400" b="1" u="sng" dirty="0"/>
              <a:t>Frie</a:t>
            </a:r>
            <a:r>
              <a:rPr lang="de-DE" sz="2400" b="1" dirty="0"/>
              <a:t>den.</a:t>
            </a:r>
            <a:endParaRPr lang="de-AT" sz="2400" b="1" dirty="0"/>
          </a:p>
          <a:p>
            <a:r>
              <a:rPr lang="de-DE" sz="2400" b="1" u="sng" dirty="0"/>
              <a:t>Rü</a:t>
            </a:r>
            <a:r>
              <a:rPr lang="de-DE" sz="2400" b="1" dirty="0"/>
              <a:t>hre die </a:t>
            </a:r>
            <a:r>
              <a:rPr lang="de-DE" sz="2400" b="1" u="sng" dirty="0"/>
              <a:t>Her</a:t>
            </a:r>
            <a:r>
              <a:rPr lang="de-DE" sz="2400" b="1" dirty="0"/>
              <a:t>zen derer </a:t>
            </a:r>
            <a:r>
              <a:rPr lang="de-DE" sz="2400" b="1" u="sng" dirty="0"/>
              <a:t>an</a:t>
            </a:r>
            <a:r>
              <a:rPr lang="de-DE" sz="2400" b="1" dirty="0"/>
              <a:t>, die </a:t>
            </a:r>
            <a:r>
              <a:rPr lang="de-DE" sz="2400" b="1" u="sng" dirty="0"/>
              <a:t>nur</a:t>
            </a:r>
            <a:r>
              <a:rPr lang="de-DE" sz="2400" b="1" dirty="0"/>
              <a:t> </a:t>
            </a:r>
            <a:r>
              <a:rPr lang="de-DE" sz="2400" b="1" dirty="0" smtClean="0"/>
              <a:t> Gew</a:t>
            </a:r>
            <a:r>
              <a:rPr lang="de-DE" sz="2400" b="1" u="sng" dirty="0" smtClean="0"/>
              <a:t>inn</a:t>
            </a:r>
            <a:r>
              <a:rPr lang="de-DE" sz="2400" b="1" dirty="0" smtClean="0"/>
              <a:t> </a:t>
            </a:r>
            <a:r>
              <a:rPr lang="de-DE" sz="2400" b="1" dirty="0" err="1"/>
              <a:t>such‘n</a:t>
            </a:r>
            <a:r>
              <a:rPr lang="de-DE" sz="2400" b="1" dirty="0"/>
              <a:t>, auf K</a:t>
            </a:r>
            <a:r>
              <a:rPr lang="de-DE" sz="2400" b="1" u="sng" dirty="0"/>
              <a:t>o</a:t>
            </a:r>
            <a:r>
              <a:rPr lang="de-DE" sz="2400" b="1" dirty="0"/>
              <a:t>sten der </a:t>
            </a:r>
            <a:r>
              <a:rPr lang="de-DE" sz="2400" b="1" u="sng" dirty="0"/>
              <a:t>A</a:t>
            </a:r>
            <a:r>
              <a:rPr lang="de-DE" sz="2400" b="1" dirty="0"/>
              <a:t>rmen und der </a:t>
            </a:r>
            <a:r>
              <a:rPr lang="de-DE" sz="2400" b="1" u="sng" dirty="0"/>
              <a:t>E</a:t>
            </a:r>
            <a:r>
              <a:rPr lang="de-DE" sz="2400" b="1" dirty="0"/>
              <a:t>rde.</a:t>
            </a:r>
            <a:endParaRPr lang="de-AT" sz="2400" b="1" dirty="0"/>
          </a:p>
          <a:p>
            <a:r>
              <a:rPr lang="de-AT" sz="1600" i="1" dirty="0"/>
              <a:t>(Gebet </a:t>
            </a:r>
            <a:r>
              <a:rPr lang="de-AT" sz="1600" i="1" dirty="0" smtClean="0"/>
              <a:t>für unsere </a:t>
            </a:r>
            <a:r>
              <a:rPr lang="de-AT" sz="1600" i="1" dirty="0"/>
              <a:t>Erde, </a:t>
            </a:r>
            <a:r>
              <a:rPr lang="de-AT" sz="1600" i="1" dirty="0" err="1"/>
              <a:t>Laudato</a:t>
            </a:r>
            <a:r>
              <a:rPr lang="de-AT" sz="1600" i="1" dirty="0"/>
              <a:t> Si 246) –                                                                         Bearbeitung: Christoph </a:t>
            </a:r>
            <a:r>
              <a:rPr lang="de-AT" sz="1600" i="1" dirty="0" smtClean="0"/>
              <a:t>Watz</a:t>
            </a:r>
            <a:r>
              <a:rPr lang="de-AT" i="1" dirty="0" smtClean="0"/>
              <a:t>, </a:t>
            </a:r>
            <a:r>
              <a:rPr lang="de-AT" i="1" u="sng" dirty="0">
                <a:hlinkClick r:id="rId3"/>
              </a:rPr>
              <a:t>www.fairwandeln.at</a:t>
            </a:r>
            <a:r>
              <a:rPr lang="de-AT" i="1" dirty="0"/>
              <a:t> </a:t>
            </a:r>
            <a:endParaRPr lang="de-AT" dirty="0"/>
          </a:p>
          <a:p>
            <a:pPr>
              <a:spcAft>
                <a:spcPts val="0"/>
              </a:spcAft>
            </a:pPr>
            <a:endParaRPr lang="de-AT" sz="2000" dirty="0">
              <a:solidFill>
                <a:srgbClr val="000000"/>
              </a:solidFill>
              <a:effectLst/>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29624297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de-AT"/>
          </a:p>
        </p:txBody>
      </p:sp>
      <p:sp>
        <p:nvSpPr>
          <p:cNvPr id="3" name="Inhaltsplatzhalter 2"/>
          <p:cNvSpPr>
            <a:spLocks noGrp="1"/>
          </p:cNvSpPr>
          <p:nvPr>
            <p:ph idx="1"/>
          </p:nvPr>
        </p:nvSpPr>
        <p:spPr/>
        <p:txBody>
          <a:bodyPr/>
          <a:lstStyle/>
          <a:p>
            <a:endParaRPr lang="de-AT"/>
          </a:p>
        </p:txBody>
      </p:sp>
      <p:pic>
        <p:nvPicPr>
          <p:cNvPr id="4" name="Grafik 3">
            <a:hlinkClick r:id="rId3"/>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3855" y="260066"/>
            <a:ext cx="11924289" cy="6048672"/>
          </a:xfrm>
          <a:prstGeom prst="rect">
            <a:avLst/>
          </a:prstGeom>
        </p:spPr>
      </p:pic>
      <p:pic>
        <p:nvPicPr>
          <p:cNvPr id="5" name="Grafi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51356" y="260066"/>
            <a:ext cx="1706788" cy="1047615"/>
          </a:xfrm>
          <a:prstGeom prst="rect">
            <a:avLst/>
          </a:prstGeom>
        </p:spPr>
      </p:pic>
      <p:sp>
        <p:nvSpPr>
          <p:cNvPr id="6" name="Rechteck 5"/>
          <p:cNvSpPr/>
          <p:nvPr/>
        </p:nvSpPr>
        <p:spPr>
          <a:xfrm>
            <a:off x="-672752" y="6308738"/>
            <a:ext cx="8280920" cy="369332"/>
          </a:xfrm>
          <a:prstGeom prst="rect">
            <a:avLst/>
          </a:prstGeom>
        </p:spPr>
        <p:txBody>
          <a:bodyPr wrap="square">
            <a:spAutoFit/>
          </a:bodyPr>
          <a:lstStyle/>
          <a:p>
            <a:pPr algn="ctr"/>
            <a:r>
              <a:rPr lang="de-DE" dirty="0" smtClean="0"/>
              <a:t>Silvia Schreyer-Richtarz, Welthaus Wien; Christoph Watz KA ED-Wien</a:t>
            </a:r>
            <a:endParaRPr lang="de-DE" dirty="0"/>
          </a:p>
        </p:txBody>
      </p:sp>
    </p:spTree>
    <p:extLst>
      <p:ext uri="{BB962C8B-B14F-4D97-AF65-F5344CB8AC3E}">
        <p14:creationId xmlns:p14="http://schemas.microsoft.com/office/powerpoint/2010/main" val="4882331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91344" y="0"/>
            <a:ext cx="7992888" cy="3645024"/>
          </a:xfrm>
        </p:spPr>
        <p:txBody>
          <a:bodyPr>
            <a:normAutofit fontScale="77500" lnSpcReduction="20000"/>
          </a:bodyPr>
          <a:lstStyle/>
          <a:p>
            <a:pPr marL="0" lvl="1" indent="0">
              <a:buNone/>
            </a:pPr>
            <a:r>
              <a:rPr lang="de-DE" sz="9300" b="1" dirty="0" smtClean="0"/>
              <a:t>ANHANG: </a:t>
            </a:r>
          </a:p>
          <a:p>
            <a:pPr marL="457200" lvl="1" indent="0">
              <a:buNone/>
            </a:pPr>
            <a:endParaRPr lang="de-AT" sz="4000" b="1" dirty="0"/>
          </a:p>
          <a:p>
            <a:r>
              <a:rPr lang="de-AT" sz="5200" b="1" dirty="0"/>
              <a:t>Bodenschutz </a:t>
            </a:r>
            <a:r>
              <a:rPr lang="de-AT" sz="5200" dirty="0" smtClean="0"/>
              <a:t>(eines unserer größten Umweltprobleme). </a:t>
            </a:r>
          </a:p>
          <a:p>
            <a:endParaRPr lang="de-AT" sz="4400" dirty="0"/>
          </a:p>
          <a:p>
            <a:r>
              <a:rPr lang="de-AT" sz="4800" b="1" dirty="0" smtClean="0"/>
              <a:t>Lokale </a:t>
            </a:r>
            <a:r>
              <a:rPr lang="de-AT" sz="4800" b="1" dirty="0"/>
              <a:t>Initiativen </a:t>
            </a:r>
            <a:r>
              <a:rPr lang="de-AT" sz="4800" b="1" dirty="0" smtClean="0"/>
              <a:t>stärken</a:t>
            </a:r>
            <a:endParaRPr lang="de-AT" sz="5400" dirty="0"/>
          </a:p>
        </p:txBody>
      </p:sp>
      <p:pic>
        <p:nvPicPr>
          <p:cNvPr id="4" name="Grafik 3">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65651" y="0"/>
            <a:ext cx="4132230" cy="3645024"/>
          </a:xfrm>
          <a:prstGeom prst="rect">
            <a:avLst/>
          </a:prstGeom>
        </p:spPr>
      </p:pic>
      <p:sp>
        <p:nvSpPr>
          <p:cNvPr id="5" name="Textfeld 4"/>
          <p:cNvSpPr txBox="1"/>
          <p:nvPr/>
        </p:nvSpPr>
        <p:spPr>
          <a:xfrm>
            <a:off x="-168696" y="4026456"/>
            <a:ext cx="12087493" cy="2893100"/>
          </a:xfrm>
          <a:prstGeom prst="rect">
            <a:avLst/>
          </a:prstGeom>
          <a:noFill/>
        </p:spPr>
        <p:txBody>
          <a:bodyPr wrap="square" rtlCol="0">
            <a:spAutoFit/>
          </a:bodyPr>
          <a:lstStyle/>
          <a:p>
            <a:pPr marL="742950" lvl="1" indent="-285750">
              <a:buFont typeface="Arial" panose="020B0604020202020204" pitchFamily="34" charset="0"/>
              <a:buChar char="•"/>
            </a:pPr>
            <a:endParaRPr lang="de-AT" sz="2000" dirty="0" smtClean="0"/>
          </a:p>
          <a:p>
            <a:pPr lvl="1"/>
            <a:r>
              <a:rPr lang="de-DE" sz="2400" b="1" u="sng" dirty="0" smtClean="0"/>
              <a:t>Die anderen Themen im KA-Dossier: </a:t>
            </a:r>
            <a:endParaRPr lang="de-AT" sz="2400" b="1" u="sng" dirty="0"/>
          </a:p>
          <a:p>
            <a:pPr marL="742950" lvl="1" indent="-285750">
              <a:buFont typeface="Arial" panose="020B0604020202020204" pitchFamily="34" charset="0"/>
              <a:buChar char="•"/>
            </a:pPr>
            <a:r>
              <a:rPr lang="de-AT" sz="2400" dirty="0" smtClean="0"/>
              <a:t>Österreichs Sorgenkind: </a:t>
            </a:r>
            <a:r>
              <a:rPr lang="de-AT" sz="2400" b="1" dirty="0" smtClean="0"/>
              <a:t>Mobilitätswende und nachhaltige Raumplanung  </a:t>
            </a:r>
            <a:endParaRPr lang="de-AT" sz="2400" dirty="0" smtClean="0"/>
          </a:p>
          <a:p>
            <a:pPr marL="742950" lvl="1" indent="-285750">
              <a:buFont typeface="Arial" panose="020B0604020202020204" pitchFamily="34" charset="0"/>
              <a:buChar char="•"/>
            </a:pPr>
            <a:r>
              <a:rPr lang="de-AT" sz="2400" b="1" dirty="0" smtClean="0"/>
              <a:t>Ernährung</a:t>
            </a:r>
            <a:r>
              <a:rPr lang="de-AT" sz="2400" b="1" dirty="0"/>
              <a:t>: </a:t>
            </a:r>
            <a:r>
              <a:rPr lang="de-AT" sz="2400" dirty="0"/>
              <a:t>weniger Fleischkonsum, mehr regionale, biologische </a:t>
            </a:r>
            <a:r>
              <a:rPr lang="de-AT" sz="2400" dirty="0" smtClean="0"/>
              <a:t>Landwirtschaft, (gesetzliche) Initiativen gegen Lebensmittelverschwendung </a:t>
            </a:r>
            <a:endParaRPr lang="de-AT" sz="2400" dirty="0"/>
          </a:p>
          <a:p>
            <a:pPr marL="742950" lvl="1" indent="-285750">
              <a:buFont typeface="Arial" panose="020B0604020202020204" pitchFamily="34" charset="0"/>
              <a:buChar char="•"/>
            </a:pPr>
            <a:r>
              <a:rPr lang="de-AT" sz="2400" b="1" dirty="0"/>
              <a:t>weniger </a:t>
            </a:r>
            <a:r>
              <a:rPr lang="de-AT" sz="2400" b="1" dirty="0" smtClean="0"/>
              <a:t>Ressourcenverbrauch: </a:t>
            </a:r>
            <a:r>
              <a:rPr lang="de-AT" sz="2400" dirty="0" smtClean="0"/>
              <a:t>Müllvermeidung, Kreislaufwirtschaft, Energiewende und Energieeinsparung </a:t>
            </a:r>
            <a:endParaRPr lang="de-AT" sz="2400" dirty="0"/>
          </a:p>
          <a:p>
            <a:endParaRPr lang="de-AT" dirty="0"/>
          </a:p>
        </p:txBody>
      </p:sp>
    </p:spTree>
    <p:extLst>
      <p:ext uri="{BB962C8B-B14F-4D97-AF65-F5344CB8AC3E}">
        <p14:creationId xmlns:p14="http://schemas.microsoft.com/office/powerpoint/2010/main" val="135388197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4556" y="-14401"/>
            <a:ext cx="9751862" cy="2291273"/>
          </a:xfrm>
        </p:spPr>
        <p:txBody>
          <a:bodyPr>
            <a:normAutofit fontScale="62500" lnSpcReduction="20000"/>
          </a:bodyPr>
          <a:lstStyle/>
          <a:p>
            <a:pPr marL="88900" lvl="1" indent="0">
              <a:buNone/>
            </a:pPr>
            <a:r>
              <a:rPr lang="de-AT" sz="8000" b="1" dirty="0" smtClean="0"/>
              <a:t>Der </a:t>
            </a:r>
            <a:r>
              <a:rPr lang="de-AT" sz="8000" b="1" dirty="0"/>
              <a:t>hohe Bodenverbrauch zählt zu </a:t>
            </a:r>
            <a:r>
              <a:rPr lang="de-AT" sz="8000" b="1" dirty="0" smtClean="0"/>
              <a:t>unseren größten Umweltproblemen</a:t>
            </a:r>
            <a:endParaRPr lang="de-AT" sz="7000" dirty="0"/>
          </a:p>
          <a:p>
            <a:pPr marL="0" indent="0">
              <a:buNone/>
            </a:pPr>
            <a:r>
              <a:rPr lang="de-AT" sz="3800" dirty="0" smtClean="0"/>
              <a:t>Es </a:t>
            </a:r>
            <a:r>
              <a:rPr lang="de-AT" sz="3800" dirty="0"/>
              <a:t>gibt in Österreich seit 2002 ein klares Ziel: maximal 2,5 Hektar Bodenverbrauch pro Tag (Dies steht </a:t>
            </a:r>
            <a:r>
              <a:rPr lang="de-AT" sz="3800" dirty="0">
                <a:hlinkClick r:id="rId3"/>
              </a:rPr>
              <a:t>seit 2020 auch im Regierungsprogramm</a:t>
            </a:r>
            <a:r>
              <a:rPr lang="de-AT" sz="3800" dirty="0"/>
              <a:t>). </a:t>
            </a:r>
            <a:r>
              <a:rPr lang="de-AT" sz="3800" dirty="0" smtClean="0"/>
              <a:t>Derzeit werden 11,5 </a:t>
            </a:r>
            <a:r>
              <a:rPr lang="de-AT" sz="3800" dirty="0"/>
              <a:t>Hektar wertvollen Bodens </a:t>
            </a:r>
            <a:r>
              <a:rPr lang="de-AT" sz="3800" dirty="0" smtClean="0"/>
              <a:t>pro </a:t>
            </a:r>
            <a:r>
              <a:rPr lang="de-AT" sz="3800" dirty="0"/>
              <a:t>Tag </a:t>
            </a:r>
            <a:r>
              <a:rPr lang="de-AT" sz="3800" dirty="0" smtClean="0"/>
              <a:t>verbaut.</a:t>
            </a:r>
          </a:p>
        </p:txBody>
      </p:sp>
      <p:pic>
        <p:nvPicPr>
          <p:cNvPr id="4" name="Grafik 3">
            <a:hlinkClick r:id="rId4"/>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690429" y="65059"/>
            <a:ext cx="2507451" cy="2211813"/>
          </a:xfrm>
          <a:prstGeom prst="rect">
            <a:avLst/>
          </a:prstGeom>
        </p:spPr>
      </p:pic>
      <p:pic>
        <p:nvPicPr>
          <p:cNvPr id="7" name="Grafik 6"/>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40704" y="2465512"/>
            <a:ext cx="6212579" cy="4392488"/>
          </a:xfrm>
          <a:prstGeom prst="rect">
            <a:avLst/>
          </a:prstGeom>
        </p:spPr>
      </p:pic>
      <p:pic>
        <p:nvPicPr>
          <p:cNvPr id="2" name="Grafik 1">
            <a:hlinkClick r:id="rId3"/>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519936" y="2348887"/>
            <a:ext cx="6768752" cy="4531680"/>
          </a:xfrm>
          <a:prstGeom prst="rect">
            <a:avLst/>
          </a:prstGeom>
        </p:spPr>
      </p:pic>
    </p:spTree>
    <p:extLst>
      <p:ext uri="{BB962C8B-B14F-4D97-AF65-F5344CB8AC3E}">
        <p14:creationId xmlns:p14="http://schemas.microsoft.com/office/powerpoint/2010/main" val="38883833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11379" y="-1"/>
            <a:ext cx="11845261" cy="3212977"/>
          </a:xfrm>
        </p:spPr>
        <p:txBody>
          <a:bodyPr>
            <a:normAutofit/>
          </a:bodyPr>
          <a:lstStyle/>
          <a:p>
            <a:pPr marL="88900" lvl="1" indent="0">
              <a:buNone/>
            </a:pPr>
            <a:r>
              <a:rPr lang="de-AT" sz="5800" b="1" dirty="0" smtClean="0">
                <a:hlinkClick r:id="rId3"/>
              </a:rPr>
              <a:t>Klimaklage: </a:t>
            </a:r>
            <a:r>
              <a:rPr lang="de-AT" sz="5200" b="1" dirty="0" smtClean="0">
                <a:hlinkClick r:id="rId3"/>
              </a:rPr>
              <a:t>Bodenverbrauch.org</a:t>
            </a:r>
            <a:endParaRPr lang="de-AT" sz="4300" dirty="0"/>
          </a:p>
          <a:p>
            <a:pPr marL="0" indent="0">
              <a:buNone/>
            </a:pPr>
            <a:r>
              <a:rPr lang="de-AT" sz="2400" dirty="0" smtClean="0"/>
              <a:t>Seit Jahrzehnten wird keine politische </a:t>
            </a:r>
            <a:br>
              <a:rPr lang="de-AT" sz="2400" dirty="0" smtClean="0"/>
            </a:br>
            <a:r>
              <a:rPr lang="de-AT" sz="2400" dirty="0" smtClean="0"/>
              <a:t>Lösung zwischen Bund und Gemeinden </a:t>
            </a:r>
            <a:br>
              <a:rPr lang="de-AT" sz="2400" dirty="0" smtClean="0"/>
            </a:br>
            <a:r>
              <a:rPr lang="de-AT" sz="2400" dirty="0" smtClean="0"/>
              <a:t>gefunden. Es entstehen immer mehr</a:t>
            </a:r>
            <a:br>
              <a:rPr lang="de-AT" sz="2400" dirty="0" smtClean="0"/>
            </a:br>
            <a:r>
              <a:rPr lang="de-AT" sz="2400" dirty="0" smtClean="0"/>
              <a:t>lokale Initiativen, die sich bei konkreten</a:t>
            </a:r>
            <a:br>
              <a:rPr lang="de-AT" sz="2400" dirty="0" smtClean="0"/>
            </a:br>
            <a:r>
              <a:rPr lang="de-AT" sz="2400" dirty="0" smtClean="0"/>
              <a:t>Projekten gegen Verbauung einsetzen. </a:t>
            </a:r>
            <a:endParaRPr lang="de-AT" sz="2400" b="1" dirty="0"/>
          </a:p>
          <a:p>
            <a:endParaRPr lang="de-AT" sz="2400" dirty="0"/>
          </a:p>
          <a:p>
            <a:endParaRPr lang="de-AT" dirty="0" smtClean="0"/>
          </a:p>
        </p:txBody>
      </p:sp>
      <p:pic>
        <p:nvPicPr>
          <p:cNvPr id="9" name="Grafik 8">
            <a:hlinkClick r:id="rId4"/>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023992" y="1014625"/>
            <a:ext cx="6168008" cy="5843376"/>
          </a:xfrm>
          <a:prstGeom prst="rect">
            <a:avLst/>
          </a:prstGeom>
        </p:spPr>
      </p:pic>
      <p:pic>
        <p:nvPicPr>
          <p:cNvPr id="10" name="Grafik 9">
            <a:hlinkClick r:id="rId4"/>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7368" y="3004640"/>
            <a:ext cx="4536504" cy="3853360"/>
          </a:xfrm>
          <a:prstGeom prst="rect">
            <a:avLst/>
          </a:prstGeom>
        </p:spPr>
      </p:pic>
    </p:spTree>
    <p:extLst>
      <p:ext uri="{BB962C8B-B14F-4D97-AF65-F5344CB8AC3E}">
        <p14:creationId xmlns:p14="http://schemas.microsoft.com/office/powerpoint/2010/main" val="36889197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9376" y="-51733"/>
            <a:ext cx="10382944" cy="4344829"/>
          </a:xfrm>
        </p:spPr>
        <p:txBody>
          <a:bodyPr>
            <a:normAutofit/>
          </a:bodyPr>
          <a:lstStyle/>
          <a:p>
            <a:pPr lvl="0"/>
            <a:endParaRPr lang="de-DE" sz="4800" b="1" dirty="0" smtClean="0"/>
          </a:p>
          <a:p>
            <a:pPr lvl="0"/>
            <a:endParaRPr lang="de-DE" sz="4800" b="1" dirty="0"/>
          </a:p>
          <a:p>
            <a:pPr lvl="0"/>
            <a:endParaRPr lang="de-AT" sz="4800" b="1" dirty="0"/>
          </a:p>
          <a:p>
            <a:pPr lvl="0"/>
            <a:endParaRPr lang="de-AT" sz="4800" b="1" dirty="0" smtClean="0"/>
          </a:p>
        </p:txBody>
      </p:sp>
      <p:sp>
        <p:nvSpPr>
          <p:cNvPr id="12" name="Rechteck 11"/>
          <p:cNvSpPr/>
          <p:nvPr/>
        </p:nvSpPr>
        <p:spPr>
          <a:xfrm>
            <a:off x="206577" y="19353"/>
            <a:ext cx="11928648" cy="1661993"/>
          </a:xfrm>
          <a:prstGeom prst="rect">
            <a:avLst/>
          </a:prstGeom>
        </p:spPr>
        <p:txBody>
          <a:bodyPr wrap="square">
            <a:spAutoFit/>
          </a:bodyPr>
          <a:lstStyle/>
          <a:p>
            <a:pPr lvl="0"/>
            <a:r>
              <a:rPr lang="de-DE" sz="4800" b="1" dirty="0" smtClean="0"/>
              <a:t>ANHANG 2: </a:t>
            </a:r>
            <a:r>
              <a:rPr lang="de-DE" sz="4800" b="1" dirty="0" smtClean="0"/>
              <a:t>„</a:t>
            </a:r>
            <a:r>
              <a:rPr lang="de-DE" sz="4800" b="1" dirty="0" err="1" smtClean="0"/>
              <a:t>Autoland</a:t>
            </a:r>
            <a:r>
              <a:rPr lang="de-DE" sz="4800" b="1" dirty="0" smtClean="0"/>
              <a:t> Österreich“? </a:t>
            </a:r>
            <a:br>
              <a:rPr lang="de-DE" sz="4800" b="1" dirty="0" smtClean="0"/>
            </a:br>
            <a:r>
              <a:rPr lang="de-DE" sz="4800" b="1" dirty="0" smtClean="0"/>
              <a:t>Nicht </a:t>
            </a:r>
            <a:r>
              <a:rPr lang="de-DE" sz="4800" b="1" dirty="0" smtClean="0"/>
              <a:t>keine </a:t>
            </a:r>
            <a:r>
              <a:rPr lang="de-DE" sz="4800" b="1" dirty="0"/>
              <a:t>Autos, sondern </a:t>
            </a:r>
            <a:r>
              <a:rPr lang="de-DE" sz="4800" b="1" dirty="0" smtClean="0"/>
              <a:t>WENIGER</a:t>
            </a:r>
            <a:r>
              <a:rPr lang="de-DE" sz="5400" b="1" dirty="0" smtClean="0"/>
              <a:t> </a:t>
            </a:r>
            <a:r>
              <a:rPr lang="de-DE" sz="5400" b="1" dirty="0"/>
              <a:t>Autos!</a:t>
            </a:r>
          </a:p>
        </p:txBody>
      </p:sp>
      <p:pic>
        <p:nvPicPr>
          <p:cNvPr id="4" name="Grafi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43214" y="1930287"/>
            <a:ext cx="5957403" cy="3351039"/>
          </a:xfrm>
          <a:prstGeom prst="rect">
            <a:avLst/>
          </a:prstGeom>
        </p:spPr>
      </p:pic>
      <p:pic>
        <p:nvPicPr>
          <p:cNvPr id="6" name="Grafi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912149"/>
            <a:ext cx="5967763" cy="3351039"/>
          </a:xfrm>
          <a:prstGeom prst="rect">
            <a:avLst/>
          </a:prstGeom>
        </p:spPr>
      </p:pic>
      <p:sp>
        <p:nvSpPr>
          <p:cNvPr id="7" name="Textfeld 6"/>
          <p:cNvSpPr txBox="1"/>
          <p:nvPr/>
        </p:nvSpPr>
        <p:spPr>
          <a:xfrm>
            <a:off x="150732" y="5280700"/>
            <a:ext cx="11677086" cy="1569660"/>
          </a:xfrm>
          <a:prstGeom prst="rect">
            <a:avLst/>
          </a:prstGeom>
          <a:noFill/>
        </p:spPr>
        <p:txBody>
          <a:bodyPr wrap="square" rtlCol="0">
            <a:spAutoFit/>
          </a:bodyPr>
          <a:lstStyle/>
          <a:p>
            <a:r>
              <a:rPr lang="de-AT" sz="3200" b="1" dirty="0" smtClean="0"/>
              <a:t>Die </a:t>
            </a:r>
            <a:r>
              <a:rPr lang="de-AT" sz="3200" b="1" dirty="0" smtClean="0"/>
              <a:t>Formulierung </a:t>
            </a:r>
            <a:r>
              <a:rPr lang="de-AT" sz="3200" b="1" dirty="0"/>
              <a:t>in </a:t>
            </a:r>
            <a:r>
              <a:rPr lang="de-AT" sz="3200" b="1" dirty="0" err="1"/>
              <a:t>Laudato</a:t>
            </a:r>
            <a:r>
              <a:rPr lang="de-AT" sz="3200" b="1" dirty="0"/>
              <a:t> si’ klingt recht </a:t>
            </a:r>
            <a:r>
              <a:rPr lang="de-AT" sz="3200" b="1" dirty="0" smtClean="0"/>
              <a:t>radikal, dass  </a:t>
            </a:r>
            <a:br>
              <a:rPr lang="de-AT" sz="3200" b="1" dirty="0" smtClean="0"/>
            </a:br>
            <a:r>
              <a:rPr lang="de-AT" sz="3200" b="1" dirty="0" smtClean="0"/>
              <a:t>„man die </a:t>
            </a:r>
            <a:r>
              <a:rPr lang="de-AT" sz="3200" b="1" dirty="0"/>
              <a:t>Produkte vom </a:t>
            </a:r>
            <a:r>
              <a:rPr lang="de-AT" sz="3200" b="1" dirty="0" smtClean="0"/>
              <a:t>Markt nimmt, </a:t>
            </a:r>
            <a:r>
              <a:rPr lang="de-AT" sz="3200" b="1" dirty="0"/>
              <a:t>die unter energetischem Aspekt wenig rationell oder die stärker umweltbelastend sind“ </a:t>
            </a:r>
            <a:r>
              <a:rPr lang="de-AT" sz="2000" b="1" dirty="0"/>
              <a:t>(LS180). </a:t>
            </a:r>
            <a:endParaRPr lang="de-AT" sz="2000" b="1" dirty="0" smtClean="0"/>
          </a:p>
        </p:txBody>
      </p:sp>
    </p:spTree>
    <p:extLst>
      <p:ext uri="{BB962C8B-B14F-4D97-AF65-F5344CB8AC3E}">
        <p14:creationId xmlns:p14="http://schemas.microsoft.com/office/powerpoint/2010/main" val="37477018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479376" y="-51733"/>
            <a:ext cx="10382944" cy="4344829"/>
          </a:xfrm>
        </p:spPr>
        <p:txBody>
          <a:bodyPr>
            <a:normAutofit/>
          </a:bodyPr>
          <a:lstStyle/>
          <a:p>
            <a:pPr lvl="0"/>
            <a:endParaRPr lang="de-DE" sz="4800" b="1" dirty="0" smtClean="0"/>
          </a:p>
          <a:p>
            <a:pPr lvl="0"/>
            <a:endParaRPr lang="de-DE" sz="4800" b="1" dirty="0"/>
          </a:p>
          <a:p>
            <a:pPr lvl="0"/>
            <a:endParaRPr lang="de-AT" sz="4800" b="1" dirty="0"/>
          </a:p>
          <a:p>
            <a:pPr lvl="0"/>
            <a:endParaRPr lang="de-AT" sz="4800" b="1" dirty="0" smtClean="0"/>
          </a:p>
        </p:txBody>
      </p:sp>
      <p:sp>
        <p:nvSpPr>
          <p:cNvPr id="12" name="Rechteck 11"/>
          <p:cNvSpPr/>
          <p:nvPr/>
        </p:nvSpPr>
        <p:spPr>
          <a:xfrm>
            <a:off x="263352" y="367482"/>
            <a:ext cx="11928648" cy="923330"/>
          </a:xfrm>
          <a:prstGeom prst="rect">
            <a:avLst/>
          </a:prstGeom>
        </p:spPr>
        <p:txBody>
          <a:bodyPr wrap="square">
            <a:spAutoFit/>
          </a:bodyPr>
          <a:lstStyle/>
          <a:p>
            <a:pPr lvl="0"/>
            <a:r>
              <a:rPr lang="de-DE" sz="4800" b="1" dirty="0"/>
              <a:t>Nicht </a:t>
            </a:r>
            <a:r>
              <a:rPr lang="de-DE" sz="4800" b="1" dirty="0" smtClean="0"/>
              <a:t>keine </a:t>
            </a:r>
            <a:r>
              <a:rPr lang="de-DE" sz="4800" b="1" dirty="0"/>
              <a:t>Autos, sondern </a:t>
            </a:r>
            <a:r>
              <a:rPr lang="de-DE" sz="4800" b="1" dirty="0" smtClean="0"/>
              <a:t>WENIGER</a:t>
            </a:r>
            <a:r>
              <a:rPr lang="de-DE" sz="5400" b="1" dirty="0" smtClean="0"/>
              <a:t> </a:t>
            </a:r>
            <a:r>
              <a:rPr lang="de-DE" sz="5400" b="1" dirty="0"/>
              <a:t>Autos!</a:t>
            </a:r>
          </a:p>
        </p:txBody>
      </p:sp>
      <p:pic>
        <p:nvPicPr>
          <p:cNvPr id="5" name="Grafi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657" y="1290812"/>
            <a:ext cx="7602559" cy="5539731"/>
          </a:xfrm>
          <a:prstGeom prst="rect">
            <a:avLst/>
          </a:prstGeom>
        </p:spPr>
      </p:pic>
      <p:sp>
        <p:nvSpPr>
          <p:cNvPr id="8" name="Textfeld 7"/>
          <p:cNvSpPr txBox="1"/>
          <p:nvPr/>
        </p:nvSpPr>
        <p:spPr>
          <a:xfrm>
            <a:off x="7635216" y="1290812"/>
            <a:ext cx="4192602" cy="5632311"/>
          </a:xfrm>
          <a:prstGeom prst="rect">
            <a:avLst/>
          </a:prstGeom>
          <a:noFill/>
        </p:spPr>
        <p:txBody>
          <a:bodyPr wrap="square" rtlCol="0">
            <a:spAutoFit/>
          </a:bodyPr>
          <a:lstStyle/>
          <a:p>
            <a:r>
              <a:rPr lang="de-AT" sz="2400" dirty="0" smtClean="0"/>
              <a:t>Tonnenschwere </a:t>
            </a:r>
            <a:r>
              <a:rPr lang="de-AT" sz="2400" dirty="0"/>
              <a:t>Autos, die nur eine Person transportieren, haben eine extrem schlechte Energieeffizienz und verbrauchen zu viele Rohstoffe. </a:t>
            </a:r>
            <a:r>
              <a:rPr lang="de-AT" sz="2400" dirty="0" smtClean="0"/>
              <a:t/>
            </a:r>
            <a:br>
              <a:rPr lang="de-AT" sz="2400" dirty="0" smtClean="0"/>
            </a:br>
            <a:r>
              <a:rPr lang="de-AT" sz="2400" dirty="0" smtClean="0"/>
              <a:t/>
            </a:r>
            <a:br>
              <a:rPr lang="de-AT" sz="2400" dirty="0" smtClean="0"/>
            </a:br>
            <a:r>
              <a:rPr lang="de-AT" sz="2400" dirty="0" smtClean="0"/>
              <a:t>In </a:t>
            </a:r>
            <a:r>
              <a:rPr lang="de-AT" sz="2400" dirty="0"/>
              <a:t>Frankreich muss bei Autowerbung bereits verpflichtend auf </a:t>
            </a:r>
            <a:r>
              <a:rPr lang="de-AT" sz="2400" dirty="0" err="1"/>
              <a:t>umweltfreundlichere</a:t>
            </a:r>
            <a:r>
              <a:rPr lang="de-AT" sz="2400" dirty="0"/>
              <a:t> Alternativen hingewiesen werden. Ab 2028 wird Werbung für besonders umweltverschmutzende Autos, darunter viele SUV, verboten.</a:t>
            </a:r>
          </a:p>
        </p:txBody>
      </p:sp>
    </p:spTree>
    <p:extLst>
      <p:ext uri="{BB962C8B-B14F-4D97-AF65-F5344CB8AC3E}">
        <p14:creationId xmlns:p14="http://schemas.microsoft.com/office/powerpoint/2010/main" val="219168266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nhaltsplatzhalter 3"/>
          <p:cNvPicPr>
            <a:picLocks noGrp="1" noChangeAspect="1"/>
          </p:cNvPicPr>
          <p:nvPr>
            <p:ph idx="1"/>
          </p:nvPr>
        </p:nvPicPr>
        <p:blipFill>
          <a:blip r:embed="rId2" cstate="print">
            <a:extLst>
              <a:ext uri="{28A0092B-C50C-407E-A947-70E740481C1C}">
                <a14:useLocalDpi xmlns:a14="http://schemas.microsoft.com/office/drawing/2010/main"/>
              </a:ext>
            </a:extLst>
          </a:blip>
          <a:stretch>
            <a:fillRect/>
          </a:stretch>
        </p:blipFill>
        <p:spPr>
          <a:xfrm>
            <a:off x="0" y="0"/>
            <a:ext cx="7320136" cy="6900305"/>
          </a:xfrm>
        </p:spPr>
      </p:pic>
      <p:sp>
        <p:nvSpPr>
          <p:cNvPr id="2" name="Textfeld 1"/>
          <p:cNvSpPr txBox="1"/>
          <p:nvPr/>
        </p:nvSpPr>
        <p:spPr>
          <a:xfrm>
            <a:off x="7680176" y="0"/>
            <a:ext cx="4248472" cy="6617196"/>
          </a:xfrm>
          <a:prstGeom prst="rect">
            <a:avLst/>
          </a:prstGeom>
          <a:noFill/>
        </p:spPr>
        <p:txBody>
          <a:bodyPr wrap="square" rtlCol="0">
            <a:spAutoFit/>
          </a:bodyPr>
          <a:lstStyle/>
          <a:p>
            <a:r>
              <a:rPr lang="de-DE" sz="3200" b="1" dirty="0" smtClean="0"/>
              <a:t>Anhang 3: </a:t>
            </a:r>
            <a:r>
              <a:rPr lang="de-DE" sz="4000" b="1" dirty="0" smtClean="0"/>
              <a:t>Klimagerechtigkeit</a:t>
            </a:r>
            <a:endParaRPr lang="de-DE" sz="3200" b="1" dirty="0" smtClean="0"/>
          </a:p>
          <a:p>
            <a:endParaRPr lang="de-DE" sz="3200" b="1" dirty="0"/>
          </a:p>
          <a:p>
            <a:endParaRPr lang="de-DE" sz="3200" b="1" dirty="0" smtClean="0"/>
          </a:p>
          <a:p>
            <a:r>
              <a:rPr lang="de-DE" sz="3200" b="1" dirty="0" smtClean="0"/>
              <a:t>In den 1970er Jahren haben wir unsere Ressourcen fast zur Gänze lokal verbraucht. </a:t>
            </a:r>
          </a:p>
          <a:p>
            <a:endParaRPr lang="de-DE" sz="3200" b="1" dirty="0"/>
          </a:p>
          <a:p>
            <a:r>
              <a:rPr lang="de-DE" sz="3200" b="1" dirty="0" smtClean="0"/>
              <a:t>Heute verbrauchen wir 2/3 unserer Ressourcen in anderen Teilen der Welt! </a:t>
            </a:r>
            <a:endParaRPr lang="de-AT" sz="3200" b="1" dirty="0"/>
          </a:p>
        </p:txBody>
      </p:sp>
    </p:spTree>
    <p:extLst>
      <p:ext uri="{BB962C8B-B14F-4D97-AF65-F5344CB8AC3E}">
        <p14:creationId xmlns:p14="http://schemas.microsoft.com/office/powerpoint/2010/main" val="3484187680"/>
      </p:ext>
    </p:extLst>
  </p:cSld>
  <p:clrMapOvr>
    <a:masterClrMapping/>
  </p:clrMapOvr>
  <p:timing>
    <p:tnLst>
      <p:par>
        <p:cTn id="1" dur="indefinite" restart="never" nodeType="tmRoot"/>
      </p:par>
    </p:tnLst>
  </p:timing>
</p:sld>
</file>

<file path=ppt/theme/theme1.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6250</Words>
  <Application>Microsoft Office PowerPoint</Application>
  <PresentationFormat>Breitbild</PresentationFormat>
  <Paragraphs>556</Paragraphs>
  <Slides>51</Slides>
  <Notes>48</Notes>
  <HiddenSlides>0</HiddenSlides>
  <MMClips>0</MMClips>
  <ScaleCrop>false</ScaleCrop>
  <HeadingPairs>
    <vt:vector size="8" baseType="variant">
      <vt:variant>
        <vt:lpstr>Verwendete Schriftarten</vt:lpstr>
      </vt:variant>
      <vt:variant>
        <vt:i4>6</vt:i4>
      </vt:variant>
      <vt:variant>
        <vt:lpstr>Design</vt:lpstr>
      </vt:variant>
      <vt:variant>
        <vt:i4>1</vt:i4>
      </vt:variant>
      <vt:variant>
        <vt:lpstr>Eingebettete OLE-Server</vt:lpstr>
      </vt:variant>
      <vt:variant>
        <vt:i4>1</vt:i4>
      </vt:variant>
      <vt:variant>
        <vt:lpstr>Folientitel</vt:lpstr>
      </vt:variant>
      <vt:variant>
        <vt:i4>51</vt:i4>
      </vt:variant>
    </vt:vector>
  </HeadingPairs>
  <TitlesOfParts>
    <vt:vector size="59" baseType="lpstr">
      <vt:lpstr>Arial</vt:lpstr>
      <vt:lpstr>Calibri</vt:lpstr>
      <vt:lpstr>Cambria</vt:lpstr>
      <vt:lpstr>Open Sans</vt:lpstr>
      <vt:lpstr>Times New Roman</vt:lpstr>
      <vt:lpstr>Wingdings</vt:lpstr>
      <vt:lpstr>Larissa</vt:lpstr>
      <vt:lpstr>Acrobat Document</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Weniger Autos, weniger Ressourcenverbrauch:   Digitale Sharing-Innovationen &amp; Räder für die „letzte Meile“,  um sich ein Auto zu ersparen. </vt:lpstr>
      <vt:lpstr>PowerPoint-Präsentation</vt:lpstr>
      <vt:lpstr>PowerPoint-Präsentation</vt:lpstr>
      <vt:lpstr>PowerPoint-Präsentation</vt:lpstr>
      <vt:lpstr>Religions for Future,  FairWandeln-Gruppen, …   unterstützen lokale Initiativen</vt:lpstr>
      <vt:lpstr>PowerPoint-Präsentation</vt:lpstr>
      <vt:lpstr>PowerPoint-Präsentation</vt:lpstr>
      <vt:lpstr>PowerPoint-Präsentation</vt:lpstr>
      <vt:lpstr>Gemeinderats-Antrag:  Über 1500 Unterschriften für einen zum Schutz von Ackerland am Rand von Wiener Neustadt</vt:lpstr>
      <vt:lpstr>PowerPoint-Präsentation</vt:lpstr>
      <vt:lpstr>                    Pfarrfest mit  JS-/Familien-Messe  zum Thema Klimaschutz/Bäume: „Baum des Lebens“ in Offb 22,12-20   Baum-Quiz mit 7 kurzen Fragen:  Wie oft passt der Durchmesser  von einem jungen  Baum (5cm) in einen  alten Baum? 20x oder 70x oder 100x  </vt:lpstr>
      <vt:lpstr>Pfarre St. Andreas - Hütteldorf</vt:lpstr>
      <vt:lpstr>Pfarre Akkonplatz, 1150 Wien</vt:lpstr>
      <vt:lpstr>Pfarre Ziersdorf  Genussbörse</vt:lpstr>
      <vt:lpstr>Aktion mit Firmlingen - „Fairtrade ist not-wendig!“ </vt:lpstr>
      <vt:lpstr>Unterstützung durch KooperationspartnerInnen</vt:lpstr>
      <vt:lpstr>PowerPoint-Präsentation</vt:lpstr>
      <vt:lpstr>FairWandeln als Unterstützung  für die Pfarrgemeinde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Erzdiözese Wien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Müller-Schöffmann Milena</dc:creator>
  <cp:lastModifiedBy>Watz Christoph</cp:lastModifiedBy>
  <cp:revision>265</cp:revision>
  <cp:lastPrinted>2023-05-11T09:08:38Z</cp:lastPrinted>
  <dcterms:created xsi:type="dcterms:W3CDTF">2017-02-14T10:22:34Z</dcterms:created>
  <dcterms:modified xsi:type="dcterms:W3CDTF">2023-06-01T07:44:54Z</dcterms:modified>
</cp:coreProperties>
</file>