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1" r:id="rId5"/>
    <p:sldId id="262" r:id="rId6"/>
    <p:sldId id="260" r:id="rId7"/>
    <p:sldId id="263" r:id="rId8"/>
    <p:sldId id="264" r:id="rId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08123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88099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12516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43291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7808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40631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32778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65396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21597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96347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75858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3877D-3542-4230-A207-CFB5CAF3AC05}" type="datetimeFigureOut">
              <a:rPr lang="de-AT" smtClean="0"/>
              <a:t>27.04.2021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71BFC-9A01-4699-9807-EB8FC9BFA5A6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39416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docs.google.com/forms/d/e/1FAIpQLSfkJTpgvtRJc0OPzOFAuvMxYV-4z0KGO6gsOYTW5DxT3wldWw/formRespons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hmuckerau.at/klimaschutzumfrage-klimawerkstatt/" TargetMode="External"/><Relationship Id="rId2" Type="http://schemas.openxmlformats.org/officeDocument/2006/relationships/hyperlink" Target="http://www.fairwandeln.at/klimakonferenzen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wien@welthaus.at" TargetMode="External"/><Relationship Id="rId4" Type="http://schemas.openxmlformats.org/officeDocument/2006/relationships/hyperlink" Target="https://www.ka-wien.at/site/welthaus/fairwandeln/klimakonferenzen/klimakonferenzen/article/2317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69507" y="1742174"/>
            <a:ext cx="11084293" cy="491850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de-AT" b="1" dirty="0"/>
              <a:t> </a:t>
            </a:r>
            <a:endParaRPr lang="de-AT" dirty="0"/>
          </a:p>
          <a:p>
            <a:pPr marL="0" indent="0">
              <a:buNone/>
            </a:pPr>
            <a:r>
              <a:rPr lang="de-AT" sz="7700" b="1" dirty="0" smtClean="0">
                <a:solidFill>
                  <a:srgbClr val="00B050"/>
                </a:solidFill>
              </a:rPr>
              <a:t>„</a:t>
            </a:r>
            <a:r>
              <a:rPr lang="de-AT" sz="7700" b="1" dirty="0" err="1" smtClean="0">
                <a:solidFill>
                  <a:srgbClr val="00B050"/>
                </a:solidFill>
              </a:rPr>
              <a:t>FairWandeln</a:t>
            </a:r>
            <a:r>
              <a:rPr lang="de-AT" sz="7700" b="1" dirty="0" smtClean="0">
                <a:solidFill>
                  <a:srgbClr val="00B050"/>
                </a:solidFill>
              </a:rPr>
              <a:t>-Klimakonferenzen“ 2021/22</a:t>
            </a:r>
            <a:endParaRPr lang="de-AT" sz="7700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de-AT" b="1" dirty="0" smtClean="0"/>
          </a:p>
          <a:p>
            <a:pPr marL="0" indent="0">
              <a:buNone/>
            </a:pPr>
            <a:r>
              <a:rPr lang="de-AT" sz="3800" b="1" u="sng" dirty="0" smtClean="0"/>
              <a:t>Ziele</a:t>
            </a:r>
            <a:r>
              <a:rPr lang="de-AT" sz="3800" b="1" dirty="0" smtClean="0"/>
              <a:t>: </a:t>
            </a:r>
            <a:endParaRPr lang="de-AT" sz="3800" dirty="0" smtClean="0"/>
          </a:p>
          <a:p>
            <a:pPr>
              <a:spcAft>
                <a:spcPts val="1200"/>
              </a:spcAft>
            </a:pPr>
            <a:r>
              <a:rPr lang="de-AT" sz="4400" b="1" dirty="0" smtClean="0"/>
              <a:t>Nach </a:t>
            </a:r>
            <a:r>
              <a:rPr lang="de-AT" sz="4400" b="1" dirty="0"/>
              <a:t>der KA-Methode „Sehen-Urteilen-Handeln-Feiern</a:t>
            </a:r>
            <a:r>
              <a:rPr lang="de-AT" sz="4400" b="1" dirty="0" smtClean="0"/>
              <a:t>“ </a:t>
            </a:r>
            <a:r>
              <a:rPr lang="de-AT" sz="4400" b="1" dirty="0"/>
              <a:t/>
            </a:r>
            <a:br>
              <a:rPr lang="de-AT" sz="4400" b="1" dirty="0"/>
            </a:br>
            <a:r>
              <a:rPr lang="de-AT" sz="4400" i="1" dirty="0"/>
              <a:t>vom Reden zum Tun </a:t>
            </a:r>
            <a:r>
              <a:rPr lang="de-AT" sz="4400" i="1" dirty="0" smtClean="0"/>
              <a:t>kommen: Gemeinsam </a:t>
            </a:r>
            <a:r>
              <a:rPr lang="de-AT" sz="4400" i="1" dirty="0"/>
              <a:t>öko-fair-sozial gerechter werden. Jetzt! </a:t>
            </a:r>
            <a:endParaRPr lang="de-AT" sz="4400" dirty="0"/>
          </a:p>
          <a:p>
            <a:pPr>
              <a:spcAft>
                <a:spcPts val="1200"/>
              </a:spcAft>
            </a:pPr>
            <a:r>
              <a:rPr lang="de-AT" sz="4400" b="1" dirty="0" smtClean="0"/>
              <a:t>Nach </a:t>
            </a:r>
            <a:r>
              <a:rPr lang="de-AT" sz="4400" b="1" dirty="0"/>
              <a:t>den Corona-</a:t>
            </a:r>
            <a:r>
              <a:rPr lang="de-AT" sz="4400" b="1" dirty="0" err="1"/>
              <a:t>Lockdowns</a:t>
            </a:r>
            <a:r>
              <a:rPr lang="de-AT" sz="4400" b="1" dirty="0"/>
              <a:t> (und im Vorfeld der PGR-Wahl 2022) </a:t>
            </a:r>
            <a:r>
              <a:rPr lang="de-AT" sz="4400" dirty="0"/>
              <a:t>als Pfarre Menschen aktiv ansprechen und Anliegen im Pfarrgebiet wahrnehmen und aufgreifen. </a:t>
            </a:r>
          </a:p>
          <a:p>
            <a:pPr lvl="0">
              <a:spcAft>
                <a:spcPts val="1200"/>
              </a:spcAft>
            </a:pPr>
            <a:r>
              <a:rPr lang="de-DE" sz="4400" b="1" dirty="0"/>
              <a:t>Enzyklika „</a:t>
            </a:r>
            <a:r>
              <a:rPr lang="de-DE" sz="4400" b="1" dirty="0" err="1"/>
              <a:t>Laudato</a:t>
            </a:r>
            <a:r>
              <a:rPr lang="de-DE" sz="4400" b="1" dirty="0"/>
              <a:t> </a:t>
            </a:r>
            <a:r>
              <a:rPr lang="de-DE" sz="4400" b="1" dirty="0" smtClean="0"/>
              <a:t>Si“ mit </a:t>
            </a:r>
            <a:r>
              <a:rPr lang="de-DE" sz="4400" b="1" dirty="0"/>
              <a:t>konkreten lokalen Projekten </a:t>
            </a:r>
            <a:r>
              <a:rPr lang="de-DE" sz="4400" b="1" dirty="0" smtClean="0"/>
              <a:t>umsetzen</a:t>
            </a:r>
            <a:br>
              <a:rPr lang="de-DE" sz="4400" b="1" dirty="0" smtClean="0"/>
            </a:br>
            <a:r>
              <a:rPr lang="de-DE" sz="4400" dirty="0" smtClean="0"/>
              <a:t>in der Pfarrgemeinde/im Gemeindegebiet </a:t>
            </a:r>
            <a:endParaRPr lang="de-AT" sz="4400" dirty="0"/>
          </a:p>
          <a:p>
            <a:pPr lvl="0">
              <a:spcAft>
                <a:spcPts val="1200"/>
              </a:spcAft>
            </a:pPr>
            <a:r>
              <a:rPr lang="de-AT" sz="4400" b="1" dirty="0" smtClean="0"/>
              <a:t>Projektgruppen starten: </a:t>
            </a:r>
            <a:br>
              <a:rPr lang="de-AT" sz="4400" b="1" dirty="0" smtClean="0"/>
            </a:br>
            <a:r>
              <a:rPr lang="de-AT" sz="4400" dirty="0" smtClean="0"/>
              <a:t>Sich </a:t>
            </a:r>
            <a:r>
              <a:rPr lang="de-AT" sz="4400" dirty="0"/>
              <a:t>im Pfarrgebiet </a:t>
            </a:r>
            <a:r>
              <a:rPr lang="de-AT" sz="4400" dirty="0" smtClean="0"/>
              <a:t>vernetzen. Bereits </a:t>
            </a:r>
            <a:r>
              <a:rPr lang="de-AT" sz="4400" dirty="0"/>
              <a:t>vorhandene Initiativen stärken</a:t>
            </a:r>
          </a:p>
          <a:p>
            <a:endParaRPr lang="de-AT" dirty="0"/>
          </a:p>
        </p:txBody>
      </p:sp>
      <p:pic>
        <p:nvPicPr>
          <p:cNvPr id="4" name="Grafik 3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73541" y="178770"/>
            <a:ext cx="5611528" cy="16981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269508" y="471638"/>
            <a:ext cx="56981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800" b="1" dirty="0" smtClean="0">
                <a:solidFill>
                  <a:srgbClr val="C00000"/>
                </a:solidFill>
              </a:rPr>
              <a:t>Wir unterstützen Pfarren/Entwicklungsräume </a:t>
            </a:r>
            <a:br>
              <a:rPr lang="de-AT" sz="2800" b="1" dirty="0" smtClean="0">
                <a:solidFill>
                  <a:srgbClr val="C00000"/>
                </a:solidFill>
              </a:rPr>
            </a:br>
            <a:r>
              <a:rPr lang="de-AT" sz="2800" b="1" dirty="0" smtClean="0">
                <a:solidFill>
                  <a:srgbClr val="C00000"/>
                </a:solidFill>
              </a:rPr>
              <a:t>bei der Durchführung von </a:t>
            </a:r>
            <a:endParaRPr lang="de-AT" sz="2800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70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13886" y="567892"/>
            <a:ext cx="11088303" cy="5931568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de-AT" sz="4200" b="1" u="sng" dirty="0">
                <a:solidFill>
                  <a:srgbClr val="C00000"/>
                </a:solidFill>
              </a:rPr>
              <a:t>Die Methode: </a:t>
            </a:r>
            <a:endParaRPr lang="de-AT" sz="4200" u="sng" dirty="0">
              <a:solidFill>
                <a:srgbClr val="C00000"/>
              </a:solidFill>
            </a:endParaRPr>
          </a:p>
          <a:p>
            <a:pPr algn="l"/>
            <a:r>
              <a:rPr lang="de-AT" dirty="0"/>
              <a:t> </a:t>
            </a:r>
          </a:p>
          <a:p>
            <a:pPr algn="l"/>
            <a:r>
              <a:rPr lang="de-AT" sz="3600" b="1" u="sng" dirty="0">
                <a:solidFill>
                  <a:srgbClr val="C00000"/>
                </a:solidFill>
              </a:rPr>
              <a:t>Sehen</a:t>
            </a:r>
          </a:p>
          <a:p>
            <a:pPr algn="l"/>
            <a:r>
              <a:rPr lang="de-AT" sz="5100" b="1" dirty="0"/>
              <a:t>Umfrage: </a:t>
            </a:r>
            <a:r>
              <a:rPr lang="de-AT" sz="5100" b="1" dirty="0" smtClean="0"/>
              <a:t>Fragebogen </a:t>
            </a:r>
            <a:r>
              <a:rPr lang="de-AT" sz="5100" b="1" dirty="0"/>
              <a:t>zum </a:t>
            </a:r>
            <a:r>
              <a:rPr lang="de-AT" sz="5100" b="1" dirty="0" smtClean="0"/>
              <a:t>Klimaschutz - Online (+ auf Papier)</a:t>
            </a:r>
          </a:p>
          <a:p>
            <a:pPr algn="l"/>
            <a:r>
              <a:rPr lang="de-AT" sz="4200" dirty="0" smtClean="0"/>
              <a:t>Anliegen an die Pfarre bzw. an Gemeinde/Politik zu 6 klimarelevanten Bereichen werden gesammelt</a:t>
            </a:r>
            <a:endParaRPr lang="de-AT" sz="4200" dirty="0"/>
          </a:p>
          <a:p>
            <a:pPr algn="l"/>
            <a:r>
              <a:rPr lang="de-AT" dirty="0"/>
              <a:t> </a:t>
            </a:r>
            <a:endParaRPr lang="de-AT" dirty="0" smtClean="0"/>
          </a:p>
          <a:p>
            <a:pPr algn="l"/>
            <a:r>
              <a:rPr lang="de-AT" sz="3600" b="1" u="sng" dirty="0" smtClean="0">
                <a:solidFill>
                  <a:srgbClr val="C00000"/>
                </a:solidFill>
              </a:rPr>
              <a:t>Urteilen</a:t>
            </a:r>
            <a:endParaRPr lang="de-AT" sz="3600" b="1" u="sng" dirty="0">
              <a:solidFill>
                <a:srgbClr val="C00000"/>
              </a:solidFill>
            </a:endParaRPr>
          </a:p>
          <a:p>
            <a:pPr algn="l"/>
            <a:r>
              <a:rPr lang="de-AT" sz="5100" b="1" dirty="0"/>
              <a:t>Klimakonferenz in der </a:t>
            </a:r>
            <a:r>
              <a:rPr lang="de-AT" sz="5100" b="1" dirty="0" smtClean="0"/>
              <a:t>Pfarre </a:t>
            </a:r>
            <a:endParaRPr lang="de-AT" sz="5100" b="1" dirty="0"/>
          </a:p>
          <a:p>
            <a:pPr algn="l"/>
            <a:r>
              <a:rPr lang="de-AT" sz="3800" dirty="0" err="1" smtClean="0"/>
              <a:t>ModeratorInnen</a:t>
            </a:r>
            <a:r>
              <a:rPr lang="de-AT" sz="3800" dirty="0" smtClean="0"/>
              <a:t> </a:t>
            </a:r>
            <a:r>
              <a:rPr lang="de-AT" sz="3800" dirty="0"/>
              <a:t>kommen gratis </a:t>
            </a:r>
            <a:r>
              <a:rPr lang="de-AT" sz="3800" dirty="0" smtClean="0"/>
              <a:t>zu </a:t>
            </a:r>
            <a:r>
              <a:rPr lang="de-AT" sz="3800" dirty="0"/>
              <a:t>einer 4-stündigen „Zukunftswerkstatt“</a:t>
            </a:r>
          </a:p>
          <a:p>
            <a:pPr algn="l"/>
            <a:r>
              <a:rPr lang="de-AT" dirty="0"/>
              <a:t> </a:t>
            </a:r>
          </a:p>
          <a:p>
            <a:pPr algn="l"/>
            <a:r>
              <a:rPr lang="de-AT" sz="3600" b="1" u="sng" dirty="0">
                <a:solidFill>
                  <a:srgbClr val="C00000"/>
                </a:solidFill>
              </a:rPr>
              <a:t>Handeln</a:t>
            </a:r>
            <a:r>
              <a:rPr lang="de-AT" sz="2900" b="1" u="sng" dirty="0">
                <a:solidFill>
                  <a:srgbClr val="C00000"/>
                </a:solidFill>
              </a:rPr>
              <a:t> </a:t>
            </a:r>
          </a:p>
          <a:p>
            <a:pPr algn="l"/>
            <a:r>
              <a:rPr lang="de-AT" sz="5100" b="1" dirty="0" smtClean="0"/>
              <a:t>Kleine Gruppen versuchen Projekte </a:t>
            </a:r>
            <a:r>
              <a:rPr lang="de-AT" sz="5100" b="1" dirty="0"/>
              <a:t>in 3 – 12 Monaten umzusetzen. </a:t>
            </a:r>
            <a:endParaRPr lang="de-AT" sz="5100" b="1" dirty="0" smtClean="0"/>
          </a:p>
          <a:p>
            <a:pPr algn="l"/>
            <a:r>
              <a:rPr lang="de-AT" sz="3800" dirty="0" smtClean="0"/>
              <a:t>Bei Fragen: Unterstützung </a:t>
            </a:r>
            <a:r>
              <a:rPr lang="de-AT" sz="3800" dirty="0"/>
              <a:t>durch Vernetzung mit </a:t>
            </a:r>
            <a:r>
              <a:rPr lang="de-AT" sz="3800" dirty="0" smtClean="0"/>
              <a:t>KA-</a:t>
            </a:r>
            <a:r>
              <a:rPr lang="de-AT" sz="3800" dirty="0" err="1" smtClean="0"/>
              <a:t>FairWandeln</a:t>
            </a:r>
            <a:r>
              <a:rPr lang="de-AT" sz="3800" dirty="0" smtClean="0"/>
              <a:t>-</a:t>
            </a:r>
            <a:r>
              <a:rPr lang="de-AT" sz="3800" dirty="0" err="1" smtClean="0"/>
              <a:t>PartnerInnen</a:t>
            </a:r>
            <a:r>
              <a:rPr lang="de-AT" sz="3800" dirty="0" smtClean="0"/>
              <a:t>.</a:t>
            </a:r>
            <a:endParaRPr lang="de-AT" sz="3800" dirty="0"/>
          </a:p>
          <a:p>
            <a:pPr algn="l"/>
            <a:r>
              <a:rPr lang="de-AT" dirty="0"/>
              <a:t> </a:t>
            </a:r>
          </a:p>
          <a:p>
            <a:pPr algn="l"/>
            <a:r>
              <a:rPr lang="de-AT" sz="3600" b="1" u="sng" dirty="0">
                <a:solidFill>
                  <a:srgbClr val="C00000"/>
                </a:solidFill>
              </a:rPr>
              <a:t>Feiern</a:t>
            </a:r>
          </a:p>
          <a:p>
            <a:pPr algn="l"/>
            <a:r>
              <a:rPr lang="de-AT" sz="5100" b="1" dirty="0"/>
              <a:t>in der Pfarre: </a:t>
            </a:r>
            <a:endParaRPr lang="de-AT" sz="5100" b="1" dirty="0" smtClean="0"/>
          </a:p>
          <a:p>
            <a:pPr algn="l"/>
            <a:r>
              <a:rPr lang="de-AT" sz="3800" dirty="0" smtClean="0"/>
              <a:t>Projekte </a:t>
            </a:r>
            <a:r>
              <a:rPr lang="de-AT" sz="3800" dirty="0"/>
              <a:t>werden öffentlich, feierlich präsentiert und zur Unterstützung wird eingeladen.</a:t>
            </a:r>
          </a:p>
          <a:p>
            <a:pPr algn="l"/>
            <a:r>
              <a:rPr lang="de-AT" dirty="0"/>
              <a:t> </a:t>
            </a:r>
          </a:p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92940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13886" y="567892"/>
            <a:ext cx="11088303" cy="5931568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de-AT" sz="11200" b="1" u="sng" dirty="0" smtClean="0">
                <a:solidFill>
                  <a:srgbClr val="C00000"/>
                </a:solidFill>
              </a:rPr>
              <a:t>1. Sehen</a:t>
            </a:r>
            <a:endParaRPr lang="de-AT" sz="11200" b="1" u="sng" dirty="0">
              <a:solidFill>
                <a:srgbClr val="C00000"/>
              </a:solidFill>
            </a:endParaRPr>
          </a:p>
          <a:p>
            <a:pPr algn="l"/>
            <a:r>
              <a:rPr lang="de-AT" sz="8000" b="1" i="1" dirty="0" smtClean="0"/>
              <a:t>Ich lade dringlich ein zu einem neuen </a:t>
            </a:r>
            <a:r>
              <a:rPr lang="de-AT" sz="8000" b="1" i="1" dirty="0" smtClean="0">
                <a:solidFill>
                  <a:srgbClr val="C00000"/>
                </a:solidFill>
              </a:rPr>
              <a:t>Dialog über die Art und Weise, wie wir die Zukunft unseres Planeten gestalten. </a:t>
            </a:r>
            <a:r>
              <a:rPr lang="de-AT" sz="8000" i="1" dirty="0" smtClean="0"/>
              <a:t>(Papst Franziskus, </a:t>
            </a:r>
            <a:r>
              <a:rPr lang="de-AT" sz="8000" i="1" dirty="0" err="1" smtClean="0"/>
              <a:t>Laudato</a:t>
            </a:r>
            <a:r>
              <a:rPr lang="de-AT" sz="8000" i="1" dirty="0" smtClean="0"/>
              <a:t> Si, 2015)</a:t>
            </a:r>
          </a:p>
          <a:p>
            <a:pPr algn="l"/>
            <a:endParaRPr lang="de-AT" sz="8000" b="1" i="1" dirty="0" smtClean="0"/>
          </a:p>
          <a:p>
            <a:pPr algn="l"/>
            <a:r>
              <a:rPr lang="de-AT" sz="14400" b="1" dirty="0" smtClean="0"/>
              <a:t>Umfrage</a:t>
            </a:r>
            <a:r>
              <a:rPr lang="de-AT" sz="14400" b="1" dirty="0"/>
              <a:t>: </a:t>
            </a:r>
            <a:r>
              <a:rPr lang="de-AT" sz="14400" b="1" dirty="0" smtClean="0">
                <a:hlinkClick r:id="rId2"/>
              </a:rPr>
              <a:t>(online-)Fragebogen </a:t>
            </a:r>
            <a:r>
              <a:rPr lang="de-AT" sz="14400" b="1" dirty="0">
                <a:hlinkClick r:id="rId2"/>
              </a:rPr>
              <a:t>zum </a:t>
            </a:r>
            <a:r>
              <a:rPr lang="de-AT" sz="14400" b="1" dirty="0" smtClean="0">
                <a:hlinkClick r:id="rId2"/>
              </a:rPr>
              <a:t>Klimaschutz</a:t>
            </a:r>
            <a:endParaRPr lang="de-AT" sz="14400" b="1" dirty="0" smtClean="0"/>
          </a:p>
          <a:p>
            <a:r>
              <a:rPr lang="de-AT" sz="3600" dirty="0"/>
              <a:t> </a:t>
            </a:r>
          </a:p>
          <a:p>
            <a:pPr algn="l"/>
            <a:r>
              <a:rPr lang="de-AT" sz="9600" b="1" dirty="0"/>
              <a:t>Einbeziehung </a:t>
            </a:r>
            <a:r>
              <a:rPr lang="de-AT" sz="9600" b="1" dirty="0" smtClean="0"/>
              <a:t>der Bevölkerung im Pfarrgebiet</a:t>
            </a:r>
          </a:p>
          <a:p>
            <a:pPr marL="265113" indent="-231775" algn="l">
              <a:buFont typeface="Arial" panose="020B0604020202020204" pitchFamily="34" charset="0"/>
              <a:buChar char="•"/>
            </a:pPr>
            <a:r>
              <a:rPr lang="de-AT" sz="8000" dirty="0" smtClean="0"/>
              <a:t>lokale </a:t>
            </a:r>
            <a:r>
              <a:rPr lang="de-AT" sz="8000" dirty="0"/>
              <a:t>Zivilgesellschaft (z.B. Klimabündnis-AK, Politik, Vereine … )</a:t>
            </a:r>
          </a:p>
          <a:p>
            <a:pPr marL="265113" indent="-231775" algn="l">
              <a:buFont typeface="Arial" panose="020B0604020202020204" pitchFamily="34" charset="0"/>
              <a:buChar char="•"/>
            </a:pPr>
            <a:r>
              <a:rPr lang="de-AT" sz="8000" dirty="0" smtClean="0"/>
              <a:t>Jugendliche </a:t>
            </a:r>
            <a:r>
              <a:rPr lang="de-AT" sz="8000" dirty="0"/>
              <a:t>und </a:t>
            </a:r>
            <a:r>
              <a:rPr lang="de-AT" sz="8000" dirty="0" smtClean="0"/>
              <a:t>Kinder </a:t>
            </a:r>
            <a:r>
              <a:rPr lang="de-AT" sz="8000" dirty="0"/>
              <a:t>(Kinder-Klimakonferenz“ der Jungschar)</a:t>
            </a:r>
          </a:p>
          <a:p>
            <a:pPr marL="265113" indent="-231775" algn="l">
              <a:buFont typeface="Arial" panose="020B0604020202020204" pitchFamily="34" charset="0"/>
              <a:buChar char="•"/>
            </a:pPr>
            <a:r>
              <a:rPr lang="de-AT" sz="8000" dirty="0"/>
              <a:t>Interessierte </a:t>
            </a:r>
            <a:r>
              <a:rPr lang="de-AT" sz="8000" dirty="0" smtClean="0"/>
              <a:t>anreden; Gemeindemitglieder bitten, Nachbarn anzusprechen. </a:t>
            </a:r>
            <a:endParaRPr lang="de-AT" sz="8000" dirty="0"/>
          </a:p>
          <a:p>
            <a:pPr algn="l"/>
            <a:r>
              <a:rPr lang="de-AT" sz="8000" dirty="0"/>
              <a:t> </a:t>
            </a:r>
            <a:r>
              <a:rPr lang="de-AT" sz="9600" b="1" dirty="0" smtClean="0"/>
              <a:t>Die </a:t>
            </a:r>
            <a:r>
              <a:rPr lang="de-AT" sz="9600" b="1" dirty="0"/>
              <a:t>Themen: </a:t>
            </a:r>
          </a:p>
          <a:p>
            <a:pPr marL="447675" indent="-247650" algn="l">
              <a:buFont typeface="+mj-lt"/>
              <a:buAutoNum type="arabicPeriod"/>
            </a:pPr>
            <a:r>
              <a:rPr lang="de-AT" sz="8000" dirty="0"/>
              <a:t>Energie</a:t>
            </a:r>
          </a:p>
          <a:p>
            <a:pPr marL="447675" lvl="0" indent="-247650" algn="l">
              <a:buFont typeface="+mj-lt"/>
              <a:buAutoNum type="arabicPeriod"/>
            </a:pPr>
            <a:r>
              <a:rPr lang="de-AT" sz="8000" dirty="0" smtClean="0"/>
              <a:t>Verkehr/Mobilität </a:t>
            </a:r>
            <a:endParaRPr lang="de-AT" sz="8000" dirty="0"/>
          </a:p>
          <a:p>
            <a:pPr marL="447675" indent="-247650" algn="l">
              <a:buFont typeface="+mj-lt"/>
              <a:buAutoNum type="arabicPeriod"/>
            </a:pPr>
            <a:r>
              <a:rPr lang="de-AT" sz="8000" dirty="0"/>
              <a:t>Ernährung/Lebensmittelverbrauch</a:t>
            </a:r>
          </a:p>
          <a:p>
            <a:pPr marL="447675" indent="-247650" algn="l">
              <a:buFont typeface="+mj-lt"/>
              <a:buAutoNum type="arabicPeriod"/>
            </a:pPr>
            <a:r>
              <a:rPr lang="de-AT" sz="8000" dirty="0"/>
              <a:t>Konsum/Einkauf</a:t>
            </a:r>
          </a:p>
          <a:p>
            <a:pPr marL="447675" indent="-247650" algn="l">
              <a:buFont typeface="+mj-lt"/>
              <a:buAutoNum type="arabicPeriod"/>
            </a:pPr>
            <a:r>
              <a:rPr lang="de-AT" sz="8000" dirty="0"/>
              <a:t>Grünräume/Bodennutzung/Land-Versiegelung</a:t>
            </a:r>
          </a:p>
          <a:p>
            <a:pPr marL="447675" lvl="0" indent="-247650" algn="l">
              <a:buFont typeface="+mj-lt"/>
              <a:buAutoNum type="arabicPeriod"/>
            </a:pPr>
            <a:r>
              <a:rPr lang="de-AT" sz="8000" dirty="0" smtClean="0"/>
              <a:t>Müllvermeidung/Ressourcenverbrauch</a:t>
            </a:r>
            <a:endParaRPr lang="de-AT" sz="8000" dirty="0"/>
          </a:p>
          <a:p>
            <a:r>
              <a:rPr lang="de-AT" sz="3600" dirty="0"/>
              <a:t> </a:t>
            </a:r>
          </a:p>
          <a:p>
            <a:pPr algn="l"/>
            <a:endParaRPr lang="de-DE" sz="5100" b="1" dirty="0"/>
          </a:p>
          <a:p>
            <a:pPr algn="l"/>
            <a:endParaRPr lang="de-AT" sz="5100" b="1" dirty="0"/>
          </a:p>
          <a:p>
            <a:pPr algn="l"/>
            <a:r>
              <a:rPr lang="de-AT" dirty="0"/>
              <a:t> </a:t>
            </a:r>
          </a:p>
          <a:p>
            <a:endParaRPr lang="de-AT" dirty="0"/>
          </a:p>
        </p:txBody>
      </p:sp>
      <p:pic>
        <p:nvPicPr>
          <p:cNvPr id="5" name="Inhaltsplatzhalter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60956" y="4078224"/>
            <a:ext cx="5542703" cy="271576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0137"/>
          <a:stretch/>
        </p:blipFill>
        <p:spPr>
          <a:xfrm>
            <a:off x="8597563" y="2633472"/>
            <a:ext cx="3411393" cy="141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13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13886" y="567892"/>
            <a:ext cx="11088303" cy="5931568"/>
          </a:xfrm>
        </p:spPr>
        <p:txBody>
          <a:bodyPr>
            <a:normAutofit lnSpcReduction="10000"/>
          </a:bodyPr>
          <a:lstStyle/>
          <a:p>
            <a:pPr algn="l"/>
            <a:r>
              <a:rPr lang="de-AT" sz="3600" b="1" u="sng" dirty="0" smtClean="0">
                <a:solidFill>
                  <a:srgbClr val="C00000"/>
                </a:solidFill>
              </a:rPr>
              <a:t>2. Urteilen</a:t>
            </a:r>
          </a:p>
          <a:p>
            <a:pPr algn="l"/>
            <a:r>
              <a:rPr lang="de-AT" sz="2000" b="1" i="1" dirty="0" smtClean="0">
                <a:solidFill>
                  <a:srgbClr val="C00000"/>
                </a:solidFill>
              </a:rPr>
              <a:t>Versammelt euch im Entwicklungsraum mit zivilgesellschaftlichen Kräften, </a:t>
            </a:r>
            <a:br>
              <a:rPr lang="de-AT" sz="2000" b="1" i="1" dirty="0" smtClean="0">
                <a:solidFill>
                  <a:srgbClr val="C00000"/>
                </a:solidFill>
              </a:rPr>
            </a:br>
            <a:r>
              <a:rPr lang="de-AT" sz="2000" b="1" i="1" dirty="0" smtClean="0"/>
              <a:t>mit denen wir als Kirche gemeinsame Anliegen haben und Allianzen bilden können. </a:t>
            </a:r>
            <a:br>
              <a:rPr lang="de-AT" sz="2000" b="1" i="1" dirty="0" smtClean="0"/>
            </a:br>
            <a:r>
              <a:rPr lang="de-AT" sz="2000" i="1" dirty="0" smtClean="0"/>
              <a:t>Kardinal Schönborn, APG-Hirtenbrief 2015 (</a:t>
            </a:r>
            <a:r>
              <a:rPr lang="de-AT" sz="2000" i="1" dirty="0" err="1" smtClean="0"/>
              <a:t>Pkt</a:t>
            </a:r>
            <a:r>
              <a:rPr lang="de-AT" sz="2000" i="1" dirty="0" smtClean="0"/>
              <a:t> 1)</a:t>
            </a:r>
          </a:p>
          <a:p>
            <a:pPr algn="l"/>
            <a:endParaRPr lang="de-DE" sz="3600" b="1" u="sng" dirty="0" smtClean="0">
              <a:solidFill>
                <a:srgbClr val="C00000"/>
              </a:solidFill>
            </a:endParaRPr>
          </a:p>
          <a:p>
            <a:pPr algn="l"/>
            <a:endParaRPr lang="de-AT" sz="3600" b="1" u="sng" dirty="0" smtClean="0">
              <a:solidFill>
                <a:srgbClr val="C00000"/>
              </a:solidFill>
            </a:endParaRPr>
          </a:p>
          <a:p>
            <a:pPr algn="l"/>
            <a:r>
              <a:rPr lang="de-AT" sz="3600" b="1" dirty="0" smtClean="0"/>
              <a:t>Klimakonferenz in der Pfarre </a:t>
            </a:r>
          </a:p>
          <a:p>
            <a:pPr algn="l"/>
            <a:r>
              <a:rPr lang="de-AT" b="1" dirty="0" err="1" smtClean="0"/>
              <a:t>ModeratorInnen</a:t>
            </a:r>
            <a:r>
              <a:rPr lang="de-AT" b="1" dirty="0" smtClean="0"/>
              <a:t> kommen gratis zu einer 4-stündigen „Zukunftswerkstatt“</a:t>
            </a:r>
          </a:p>
          <a:p>
            <a:pPr algn="l"/>
            <a:r>
              <a:rPr lang="de-AT" dirty="0" smtClean="0"/>
              <a:t> 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AT" dirty="0" smtClean="0"/>
              <a:t>Was </a:t>
            </a:r>
            <a:r>
              <a:rPr lang="de-AT" dirty="0"/>
              <a:t>gibt es schon Positives? </a:t>
            </a:r>
            <a:r>
              <a:rPr lang="de-AT" dirty="0" smtClean="0"/>
              <a:t/>
            </a:r>
            <a:br>
              <a:rPr lang="de-AT" dirty="0" smtClean="0"/>
            </a:br>
            <a:r>
              <a:rPr lang="de-AT" dirty="0" smtClean="0"/>
              <a:t>Wo </a:t>
            </a:r>
            <a:r>
              <a:rPr lang="de-AT" dirty="0"/>
              <a:t>gibt’s Handlungsbedarf, Handlungsmöglichkeiten? </a:t>
            </a:r>
            <a:endParaRPr lang="de-AT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de-AT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AT" dirty="0" smtClean="0"/>
              <a:t>Phantasiereise</a:t>
            </a:r>
            <a:r>
              <a:rPr lang="de-AT" dirty="0"/>
              <a:t>: </a:t>
            </a:r>
            <a:r>
              <a:rPr lang="de-AT" dirty="0" smtClean="0"/>
              <a:t/>
            </a:r>
            <a:br>
              <a:rPr lang="de-AT" dirty="0" smtClean="0"/>
            </a:br>
            <a:r>
              <a:rPr lang="de-AT" dirty="0" smtClean="0"/>
              <a:t>Unser </a:t>
            </a:r>
            <a:r>
              <a:rPr lang="de-AT" dirty="0"/>
              <a:t>Wohnviertel/Gemeinde im Jahr 2050? 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/>
          <a:srcRect l="16024" t="43869" r="39785" b="18028"/>
          <a:stretch/>
        </p:blipFill>
        <p:spPr>
          <a:xfrm>
            <a:off x="8741664" y="1915189"/>
            <a:ext cx="3336847" cy="161848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3648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13886" y="567892"/>
            <a:ext cx="11088303" cy="5931568"/>
          </a:xfrm>
        </p:spPr>
        <p:txBody>
          <a:bodyPr>
            <a:normAutofit/>
          </a:bodyPr>
          <a:lstStyle/>
          <a:p>
            <a:pPr algn="l"/>
            <a:r>
              <a:rPr lang="de-AT" sz="3600" b="1" u="sng" dirty="0" smtClean="0">
                <a:solidFill>
                  <a:srgbClr val="C00000"/>
                </a:solidFill>
              </a:rPr>
              <a:t>3. Handeln</a:t>
            </a:r>
            <a:r>
              <a:rPr lang="de-AT" sz="2900" b="1" u="sng" dirty="0" smtClean="0">
                <a:solidFill>
                  <a:srgbClr val="C00000"/>
                </a:solidFill>
              </a:rPr>
              <a:t> </a:t>
            </a:r>
          </a:p>
          <a:p>
            <a:pPr algn="l"/>
            <a:r>
              <a:rPr lang="de-AT" sz="2000" b="1" i="1" dirty="0" smtClean="0"/>
              <a:t>Die Menschheit ist aufgerufen, </a:t>
            </a:r>
            <a:r>
              <a:rPr lang="de-AT" sz="2000" b="1" i="1" dirty="0" smtClean="0">
                <a:solidFill>
                  <a:srgbClr val="C00000"/>
                </a:solidFill>
              </a:rPr>
              <a:t>Änderungen im Leben, in der Produktion </a:t>
            </a:r>
            <a:br>
              <a:rPr lang="de-AT" sz="2000" b="1" i="1" dirty="0" smtClean="0">
                <a:solidFill>
                  <a:srgbClr val="C00000"/>
                </a:solidFill>
              </a:rPr>
            </a:br>
            <a:r>
              <a:rPr lang="de-AT" sz="2000" b="1" i="1" dirty="0" smtClean="0">
                <a:solidFill>
                  <a:srgbClr val="C00000"/>
                </a:solidFill>
              </a:rPr>
              <a:t>und im Konsum vorzunehmen, </a:t>
            </a:r>
            <a:r>
              <a:rPr lang="de-AT" sz="2000" b="1" i="1" dirty="0" smtClean="0"/>
              <a:t>um diese Erwärmung zu bekämpfen. </a:t>
            </a:r>
            <a:r>
              <a:rPr lang="de-AT" sz="2000" i="1" dirty="0" smtClean="0"/>
              <a:t>(</a:t>
            </a:r>
            <a:r>
              <a:rPr lang="de-AT" sz="2000" i="1" dirty="0" err="1" smtClean="0"/>
              <a:t>Laudato</a:t>
            </a:r>
            <a:r>
              <a:rPr lang="de-AT" sz="2000" i="1" dirty="0" smtClean="0"/>
              <a:t> si 23) </a:t>
            </a:r>
            <a:endParaRPr lang="de-AT" sz="2000" dirty="0" smtClean="0"/>
          </a:p>
          <a:p>
            <a:pPr algn="l"/>
            <a:endParaRPr lang="de-AT" sz="2900" b="1" u="sng" dirty="0">
              <a:solidFill>
                <a:srgbClr val="C0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AT" sz="2800" b="1" dirty="0" smtClean="0"/>
              <a:t>Bei der Zukunftswerkstatt werden „Herzensanliegen“ gesammelt</a:t>
            </a:r>
            <a:br>
              <a:rPr lang="de-AT" sz="2800" b="1" dirty="0" smtClean="0"/>
            </a:br>
            <a:r>
              <a:rPr lang="de-AT" sz="2800" dirty="0" smtClean="0"/>
              <a:t>und </a:t>
            </a:r>
            <a:r>
              <a:rPr lang="de-AT" sz="2800" dirty="0"/>
              <a:t>daraus Projektideen konkretisiert. </a:t>
            </a:r>
            <a:endParaRPr lang="de-AT" sz="28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AT" sz="2800" dirty="0" smtClean="0"/>
              <a:t>In den nächsten 3 – 12 Monaten versuchen Teams oder Einzelpersonen diese </a:t>
            </a:r>
            <a:r>
              <a:rPr lang="de-AT" sz="2800" b="1" dirty="0"/>
              <a:t>Projekte </a:t>
            </a:r>
            <a:r>
              <a:rPr lang="de-AT" sz="2800" b="1" dirty="0" smtClean="0"/>
              <a:t>umzusetzen</a:t>
            </a:r>
            <a:r>
              <a:rPr lang="de-AT" sz="2800" dirty="0"/>
              <a:t>. </a:t>
            </a:r>
            <a:r>
              <a:rPr lang="de-AT" sz="2800" dirty="0" smtClean="0"/>
              <a:t/>
            </a:r>
            <a:br>
              <a:rPr lang="de-AT" sz="2800" dirty="0" smtClean="0"/>
            </a:br>
            <a:r>
              <a:rPr lang="de-AT" sz="2800" dirty="0" smtClean="0"/>
              <a:t>-&gt; mit </a:t>
            </a:r>
            <a:r>
              <a:rPr lang="de-AT" sz="2800" dirty="0"/>
              <a:t>dem Anspruch von </a:t>
            </a:r>
            <a:r>
              <a:rPr lang="de-AT" sz="2800" dirty="0" err="1"/>
              <a:t>Laudato</a:t>
            </a:r>
            <a:r>
              <a:rPr lang="de-AT" sz="2800" dirty="0"/>
              <a:t> Si: „</a:t>
            </a:r>
            <a:r>
              <a:rPr lang="de-AT" sz="2800" dirty="0" smtClean="0"/>
              <a:t>öko-fair-sozial“-vernetzt.</a:t>
            </a:r>
            <a:endParaRPr lang="de-AT" sz="2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AT" sz="2800" b="1" dirty="0" smtClean="0"/>
              <a:t>Begleitung:</a:t>
            </a:r>
            <a:r>
              <a:rPr lang="de-AT" sz="2800" dirty="0" smtClean="0"/>
              <a:t> </a:t>
            </a:r>
            <a:br>
              <a:rPr lang="de-AT" sz="2800" dirty="0" smtClean="0"/>
            </a:br>
            <a:r>
              <a:rPr lang="de-AT" sz="2800" dirty="0" smtClean="0"/>
              <a:t>Für Fragen/Unterstützung </a:t>
            </a:r>
            <a:r>
              <a:rPr lang="de-AT" sz="2800" dirty="0"/>
              <a:t>stehen das KA-Welthaus/Umweltbüro + </a:t>
            </a:r>
            <a:r>
              <a:rPr lang="de-AT" sz="2800" dirty="0" err="1"/>
              <a:t>FairWandeln</a:t>
            </a:r>
            <a:r>
              <a:rPr lang="de-AT" sz="2800" dirty="0"/>
              <a:t>-Partnerorganisationen </a:t>
            </a:r>
            <a:r>
              <a:rPr lang="de-AT" sz="2800" dirty="0" smtClean="0"/>
              <a:t>zur Vernetzung bereit</a:t>
            </a:r>
            <a:r>
              <a:rPr lang="de-AT" sz="2800" dirty="0"/>
              <a:t>.</a:t>
            </a:r>
          </a:p>
          <a:p>
            <a:pPr algn="l"/>
            <a:r>
              <a:rPr lang="de-AT" dirty="0"/>
              <a:t> </a:t>
            </a:r>
          </a:p>
          <a:p>
            <a:endParaRPr lang="de-AT" dirty="0"/>
          </a:p>
        </p:txBody>
      </p:sp>
      <p:pic>
        <p:nvPicPr>
          <p:cNvPr id="4" name="Inhaltsplatzhalter 10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361" r="8050" b="21045"/>
          <a:stretch/>
        </p:blipFill>
        <p:spPr>
          <a:xfrm>
            <a:off x="10405872" y="42545"/>
            <a:ext cx="1380745" cy="2113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90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13886" y="567892"/>
            <a:ext cx="11088303" cy="593156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de-AT" sz="3600" b="1" u="sng" dirty="0" smtClean="0">
                <a:solidFill>
                  <a:srgbClr val="C00000"/>
                </a:solidFill>
              </a:rPr>
              <a:t>4. Feiern</a:t>
            </a:r>
          </a:p>
          <a:p>
            <a:pPr algn="l"/>
            <a:r>
              <a:rPr lang="de-AT" b="1" i="1" dirty="0" smtClean="0">
                <a:solidFill>
                  <a:srgbClr val="C00000"/>
                </a:solidFill>
              </a:rPr>
              <a:t>Gehen wir singend voran!</a:t>
            </a:r>
            <a:r>
              <a:rPr lang="de-AT" b="1" i="1" dirty="0" smtClean="0"/>
              <a:t>  Mögen unsere Kämpfe und unsere Sorgen um diesen Planeten uns nicht die FREUDE und HOFFNUNG nehmen </a:t>
            </a:r>
            <a:r>
              <a:rPr lang="de-AT" i="1" dirty="0" smtClean="0"/>
              <a:t>(</a:t>
            </a:r>
            <a:r>
              <a:rPr lang="de-AT" i="1" dirty="0" err="1" smtClean="0"/>
              <a:t>Laudato</a:t>
            </a:r>
            <a:r>
              <a:rPr lang="de-AT" i="1" dirty="0" smtClean="0"/>
              <a:t> Si</a:t>
            </a:r>
            <a:r>
              <a:rPr lang="de-AT" dirty="0" smtClean="0"/>
              <a:t>)</a:t>
            </a:r>
          </a:p>
          <a:p>
            <a:pPr algn="l"/>
            <a:endParaRPr lang="de-AT" sz="3600" b="1" u="sng" dirty="0">
              <a:solidFill>
                <a:srgbClr val="C00000"/>
              </a:solidFill>
            </a:endParaRPr>
          </a:p>
          <a:p>
            <a:pPr algn="l"/>
            <a:r>
              <a:rPr lang="de-AT" sz="5100" b="1" dirty="0"/>
              <a:t>in der Pfarre: </a:t>
            </a:r>
            <a:endParaRPr lang="de-AT" sz="5100" b="1" dirty="0" smtClean="0"/>
          </a:p>
          <a:p>
            <a:pPr algn="l"/>
            <a:r>
              <a:rPr lang="de-AT" dirty="0"/>
              <a:t> 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de-AT" sz="4000" dirty="0"/>
              <a:t>Projekte werden in der Pfarre </a:t>
            </a:r>
            <a:r>
              <a:rPr lang="de-AT" sz="4000" b="1" dirty="0" smtClean="0"/>
              <a:t>öffentlich präsentiert, </a:t>
            </a:r>
            <a:br>
              <a:rPr lang="de-AT" sz="4000" b="1" dirty="0" smtClean="0"/>
            </a:br>
            <a:r>
              <a:rPr lang="de-AT" sz="4000" dirty="0" smtClean="0"/>
              <a:t>wir wollen uns auch </a:t>
            </a:r>
            <a:r>
              <a:rPr lang="de-AT" sz="4000" b="1" dirty="0" smtClean="0"/>
              <a:t>spirituell stärken </a:t>
            </a:r>
            <a:r>
              <a:rPr lang="de-AT" sz="4000" dirty="0" smtClean="0"/>
              <a:t>und </a:t>
            </a:r>
            <a:br>
              <a:rPr lang="de-AT" sz="4000" dirty="0" smtClean="0"/>
            </a:br>
            <a:r>
              <a:rPr lang="de-AT" sz="4000" b="1" dirty="0" smtClean="0"/>
              <a:t>zur </a:t>
            </a:r>
            <a:r>
              <a:rPr lang="de-AT" sz="4000" b="1" dirty="0"/>
              <a:t>Unterstützung </a:t>
            </a:r>
            <a:r>
              <a:rPr lang="de-AT" sz="4000" b="1" dirty="0" smtClean="0"/>
              <a:t>einladen.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de-AT" sz="4000" b="1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de-AT" sz="4000" b="1" dirty="0"/>
              <a:t>Projektideen, die nicht realisiert werden können, </a:t>
            </a:r>
            <a:r>
              <a:rPr lang="de-AT" sz="4000" b="1" dirty="0" smtClean="0"/>
              <a:t/>
            </a:r>
            <a:br>
              <a:rPr lang="de-AT" sz="4000" b="1" dirty="0" smtClean="0"/>
            </a:br>
            <a:r>
              <a:rPr lang="de-AT" sz="4000" dirty="0" smtClean="0"/>
              <a:t>werden vertrauensvoll vor </a:t>
            </a:r>
            <a:r>
              <a:rPr lang="de-AT" sz="4000" dirty="0"/>
              <a:t>Gott getragen. </a:t>
            </a:r>
          </a:p>
          <a:p>
            <a:pPr algn="l"/>
            <a:r>
              <a:rPr lang="de-AT" dirty="0"/>
              <a:t>  </a:t>
            </a:r>
          </a:p>
          <a:p>
            <a:pPr algn="l"/>
            <a:r>
              <a:rPr lang="de-DE" sz="34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de-AT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50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13886" y="182880"/>
            <a:ext cx="11500746" cy="6391656"/>
          </a:xfrm>
        </p:spPr>
        <p:txBody>
          <a:bodyPr>
            <a:normAutofit fontScale="32500" lnSpcReduction="20000"/>
          </a:bodyPr>
          <a:lstStyle/>
          <a:p>
            <a:pPr algn="l"/>
            <a:r>
              <a:rPr lang="de-AT" sz="9800" b="1" u="sng" dirty="0" smtClean="0">
                <a:solidFill>
                  <a:srgbClr val="C00000"/>
                </a:solidFill>
              </a:rPr>
              <a:t>Erfahrungen aus der Pilotphase in </a:t>
            </a:r>
            <a:r>
              <a:rPr lang="de-AT" sz="9800" b="1" u="sng" dirty="0" err="1" smtClean="0">
                <a:solidFill>
                  <a:srgbClr val="C00000"/>
                </a:solidFill>
              </a:rPr>
              <a:t>Wr</a:t>
            </a:r>
            <a:r>
              <a:rPr lang="de-AT" sz="9800" b="1" u="sng" dirty="0" smtClean="0">
                <a:solidFill>
                  <a:srgbClr val="C00000"/>
                </a:solidFill>
              </a:rPr>
              <a:t>. Neustadt</a:t>
            </a:r>
          </a:p>
          <a:p>
            <a:pPr marL="146050" indent="-146050" algn="l">
              <a:buFont typeface="Arial" panose="020B0604020202020204" pitchFamily="34" charset="0"/>
              <a:buChar char="•"/>
            </a:pPr>
            <a:endParaRPr lang="de-AT" sz="4500" dirty="0" smtClean="0"/>
          </a:p>
          <a:p>
            <a:pPr marL="146050" indent="-146050" algn="l">
              <a:buFont typeface="Arial" panose="020B0604020202020204" pitchFamily="34" charset="0"/>
              <a:buChar char="•"/>
            </a:pPr>
            <a:r>
              <a:rPr lang="de-AT" sz="4500" dirty="0" smtClean="0"/>
              <a:t>Am Ende des Fragebogens wird zwar zur „Klimakonferenz“ eingeladen, aber erwartet nicht, dass sich hier viele Menschen automatisch melden. Man muss natürlich trotzdem </a:t>
            </a:r>
            <a:r>
              <a:rPr lang="de-AT" sz="7400" b="1" dirty="0" smtClean="0"/>
              <a:t>konkret Menschen ansprechen. </a:t>
            </a:r>
            <a:r>
              <a:rPr lang="de-AT" sz="4500" dirty="0" smtClean="0"/>
              <a:t>(Fragebogen + Zukunftswerkstatt ist ein guter Anlass!)</a:t>
            </a:r>
          </a:p>
          <a:p>
            <a:pPr marL="146050" indent="-146050" algn="l">
              <a:buFont typeface="Arial" panose="020B0604020202020204" pitchFamily="34" charset="0"/>
              <a:buChar char="•"/>
            </a:pPr>
            <a:r>
              <a:rPr lang="de-DE" sz="7400" b="1" dirty="0" smtClean="0"/>
              <a:t>Wir haben die Erwachsenenkonferenz bewusst „Klimawerkstatt“ genannt</a:t>
            </a:r>
            <a:r>
              <a:rPr lang="de-DE" sz="4500" dirty="0" smtClean="0"/>
              <a:t>, weil uns wichtig war, dass es ums „Handeln“, um das Ausarbeiten von (kleinen) Projekten, geht. Es ist nicht nur ein methodisch schön gestalteter Diskussionsabend. </a:t>
            </a:r>
          </a:p>
          <a:p>
            <a:pPr marL="146050" indent="-146050" algn="l">
              <a:buFont typeface="Arial" panose="020B0604020202020204" pitchFamily="34" charset="0"/>
              <a:buChar char="•"/>
            </a:pPr>
            <a:r>
              <a:rPr lang="de-DE" sz="7400" b="1" dirty="0" smtClean="0"/>
              <a:t>Die Anliegen und „guten Ideen“ aus der Bevölkerung sind enorm.</a:t>
            </a:r>
            <a:r>
              <a:rPr lang="de-DE" sz="5500" dirty="0" smtClean="0"/>
              <a:t> </a:t>
            </a:r>
            <a:r>
              <a:rPr lang="de-DE" sz="4500" dirty="0" smtClean="0"/>
              <a:t>Es ist gut deshalb gut, mind. 2 Wochen vor der Klimakonferenz die Umfrage zu beenden, damit das Team genug Zeit hat, die Antworten zu </a:t>
            </a:r>
            <a:r>
              <a:rPr lang="de-DE" sz="4500" dirty="0" err="1" smtClean="0"/>
              <a:t>clustern</a:t>
            </a:r>
            <a:r>
              <a:rPr lang="de-DE" sz="4500" dirty="0" smtClean="0"/>
              <a:t>. Unsere 6 Personen im Team haben sich jeweils einen Bereich der Umfrage gewidmet und den anderen präsentiert. </a:t>
            </a:r>
          </a:p>
          <a:p>
            <a:pPr marL="146050" indent="-146050" algn="l">
              <a:buFont typeface="Arial" panose="020B0604020202020204" pitchFamily="34" charset="0"/>
              <a:buChar char="•"/>
            </a:pPr>
            <a:r>
              <a:rPr lang="de-DE" sz="7400" b="1" dirty="0" smtClean="0"/>
              <a:t>Der PGR wird eingebunden, aber es muss kein Projekt des PGR sein. </a:t>
            </a:r>
            <a:r>
              <a:rPr lang="de-DE" sz="4500" dirty="0" smtClean="0"/>
              <a:t>Es ist ein Projekt des </a:t>
            </a:r>
            <a:r>
              <a:rPr lang="de-DE" sz="4500" dirty="0" err="1" smtClean="0"/>
              <a:t>FairWandeln</a:t>
            </a:r>
            <a:r>
              <a:rPr lang="de-DE" sz="4500" dirty="0" smtClean="0"/>
              <a:t>-Teams und es genügt, wenn 1 oder 2 PGR-Mitglieder im Team mit dabei sind (oder auch nur als Ansprechpersonen fungieren). Pfarre muss bei Terminplanung, Öffentlichkeitsarbeit, Einladungen und Kontakte-knüpfen, Feier, … aktiv eingebunden sein. </a:t>
            </a:r>
          </a:p>
          <a:p>
            <a:pPr marL="146050" indent="-146050" algn="l">
              <a:buFont typeface="Arial" panose="020B0604020202020204" pitchFamily="34" charset="0"/>
              <a:buChar char="•"/>
            </a:pPr>
            <a:r>
              <a:rPr lang="de-DE" sz="7400" b="1" dirty="0" smtClean="0"/>
              <a:t>Eine „Klimawerkstatt“ im kleinen Rahmen wäre auch online möglich.</a:t>
            </a:r>
            <a:r>
              <a:rPr lang="de-DE" sz="7400" dirty="0" smtClean="0"/>
              <a:t> </a:t>
            </a:r>
            <a:br>
              <a:rPr lang="de-DE" sz="7400" dirty="0" smtClean="0"/>
            </a:br>
            <a:r>
              <a:rPr lang="de-DE" sz="4500" dirty="0" smtClean="0"/>
              <a:t>In </a:t>
            </a:r>
            <a:r>
              <a:rPr lang="de-DE" sz="4500" dirty="0" err="1" smtClean="0"/>
              <a:t>Wr</a:t>
            </a:r>
            <a:r>
              <a:rPr lang="de-DE" sz="4500" dirty="0" smtClean="0"/>
              <a:t>. Neustadt hat das Team online die Antworten aus der Befragung reflektiert und erste Anregungen und Schritte umgesetzt (</a:t>
            </a:r>
            <a:r>
              <a:rPr lang="de-DE" sz="4500" dirty="0" err="1" smtClean="0"/>
              <a:t>FairWandeln</a:t>
            </a:r>
            <a:r>
              <a:rPr lang="de-DE" sz="4500" dirty="0" smtClean="0"/>
              <a:t>-Serie im Pfarrblatt, Aktion mit Weltladen zum Autofasten, …)  </a:t>
            </a:r>
          </a:p>
          <a:p>
            <a:pPr marL="146050" indent="-146050" algn="l">
              <a:buFont typeface="Arial" panose="020B0604020202020204" pitchFamily="34" charset="0"/>
              <a:buChar char="•"/>
            </a:pPr>
            <a:r>
              <a:rPr lang="de-DE" sz="7400" b="1" dirty="0" smtClean="0">
                <a:ea typeface="Cambria" panose="02040503050406030204" pitchFamily="18" charset="0"/>
              </a:rPr>
              <a:t>Seid nicht enttäuscht, wenn „nur 100“ Personen den Fragebogen ausfüllen</a:t>
            </a:r>
            <a:r>
              <a:rPr lang="de-DE" sz="7400" dirty="0" smtClean="0">
                <a:ea typeface="Cambria" panose="02040503050406030204" pitchFamily="18" charset="0"/>
              </a:rPr>
              <a:t>, </a:t>
            </a:r>
            <a:r>
              <a:rPr lang="de-DE" sz="4500" dirty="0" smtClean="0">
                <a:ea typeface="Cambria" panose="02040503050406030204" pitchFamily="18" charset="0"/>
              </a:rPr>
              <a:t>obwohl 8.000 Menschen im Pfarrgebiet wohnen würden. Erstens wären mehr Fragebögen auch mehr Arbeit fürs ehrenamtliche Team ;-) Und 2.: Wir schauen auf das positive Feedback, das wir erhalten haben: Gut, dass Kirche </a:t>
            </a:r>
            <a:r>
              <a:rPr lang="de-DE" sz="4500" dirty="0" smtClean="0">
                <a:ea typeface="Cambria" panose="02040503050406030204" pitchFamily="18" charset="0"/>
              </a:rPr>
              <a:t>„die Sorge Nr. 1 der jungen Generation“ vor </a:t>
            </a:r>
            <a:r>
              <a:rPr lang="de-DE" sz="4500" dirty="0">
                <a:ea typeface="Cambria" panose="02040503050406030204" pitchFamily="18" charset="0"/>
              </a:rPr>
              <a:t>Ort </a:t>
            </a:r>
            <a:r>
              <a:rPr lang="de-DE" sz="4500" dirty="0" smtClean="0">
                <a:ea typeface="Cambria" panose="02040503050406030204" pitchFamily="18" charset="0"/>
              </a:rPr>
              <a:t>aufgreift und nachfragt. Vom </a:t>
            </a:r>
            <a:r>
              <a:rPr lang="de-DE" sz="4500" dirty="0">
                <a:ea typeface="Cambria" panose="02040503050406030204" pitchFamily="18" charset="0"/>
              </a:rPr>
              <a:t>„Reden zum Tun“ </a:t>
            </a:r>
            <a:r>
              <a:rPr lang="de-DE" sz="4500" dirty="0" smtClean="0">
                <a:ea typeface="Cambria" panose="02040503050406030204" pitchFamily="18" charset="0"/>
              </a:rPr>
              <a:t>kommen ist gut - Schöpfungsverantwortung </a:t>
            </a:r>
            <a:r>
              <a:rPr lang="de-DE" sz="4500" dirty="0">
                <a:ea typeface="Cambria" panose="02040503050406030204" pitchFamily="18" charset="0"/>
              </a:rPr>
              <a:t>in der Pfarre und im </a:t>
            </a:r>
            <a:r>
              <a:rPr lang="de-DE" sz="4500" dirty="0" smtClean="0">
                <a:ea typeface="Cambria" panose="02040503050406030204" pitchFamily="18" charset="0"/>
              </a:rPr>
              <a:t>Pfarrgebiet fördern! </a:t>
            </a:r>
            <a:r>
              <a:rPr lang="de-DE" sz="4500" dirty="0">
                <a:ea typeface="Cambria" panose="02040503050406030204" pitchFamily="18" charset="0"/>
              </a:rPr>
              <a:t>Wir machen „Stadtviertelarbeit“ - vernetzen uns mit Interessierten, mit lokalen Gruppen, kirchlichen und außerkirchlichen Orten</a:t>
            </a:r>
            <a:r>
              <a:rPr lang="de-DE" sz="4500" dirty="0" smtClean="0">
                <a:ea typeface="Cambria" panose="02040503050406030204" pitchFamily="18" charset="0"/>
              </a:rPr>
              <a:t>.</a:t>
            </a:r>
          </a:p>
          <a:p>
            <a:pPr marL="146050" indent="-146050" algn="l">
              <a:buFont typeface="Arial" panose="020B0604020202020204" pitchFamily="34" charset="0"/>
              <a:buChar char="•"/>
            </a:pPr>
            <a:r>
              <a:rPr lang="de-DE" sz="7400" b="1" dirty="0" smtClean="0">
                <a:ea typeface="Cambria" panose="02040503050406030204" pitchFamily="18" charset="0"/>
              </a:rPr>
              <a:t>Wir waren zufrieden, dass wir neue Personen erreicht haben:</a:t>
            </a:r>
            <a:r>
              <a:rPr lang="de-DE" sz="5500" b="1" dirty="0" smtClean="0">
                <a:ea typeface="Cambria" panose="02040503050406030204" pitchFamily="18" charset="0"/>
              </a:rPr>
              <a:t> </a:t>
            </a:r>
            <a:r>
              <a:rPr lang="de-DE" sz="4500" dirty="0" smtClean="0">
                <a:ea typeface="Cambria" panose="02040503050406030204" pitchFamily="18" charset="0"/>
              </a:rPr>
              <a:t>über 25% „besuchen selten bis nie kirchliche Aktivitäten“ und über 25% waren „unter 40 Jahren“. </a:t>
            </a:r>
          </a:p>
          <a:p>
            <a:pPr marL="146050" indent="-146050" algn="l">
              <a:buFont typeface="Arial" panose="020B0604020202020204" pitchFamily="34" charset="0"/>
              <a:buChar char="•"/>
            </a:pPr>
            <a:r>
              <a:rPr lang="de-DE" sz="4500" dirty="0" smtClean="0">
                <a:ea typeface="Cambria" panose="02040503050406030204" pitchFamily="18" charset="0"/>
              </a:rPr>
              <a:t>Das Konzept der Zukunftswerkstatt ist sowohl mit 15 oder auch mit 80 Personen durchführbar. Wichtig ist aber, das die Moderation weiß, wie viele kommen. Deshalb: </a:t>
            </a:r>
            <a:r>
              <a:rPr lang="de-DE" sz="7400" b="1" dirty="0" smtClean="0">
                <a:ea typeface="Cambria" panose="02040503050406030204" pitchFamily="18" charset="0"/>
              </a:rPr>
              <a:t>Anmeldungen sind unbedingt nötig.</a:t>
            </a:r>
            <a:r>
              <a:rPr lang="de-DE" sz="7400" dirty="0" smtClean="0">
                <a:ea typeface="Cambria" panose="02040503050406030204" pitchFamily="18" charset="0"/>
              </a:rPr>
              <a:t> </a:t>
            </a:r>
          </a:p>
          <a:p>
            <a:pPr marL="146050" indent="-146050" algn="l">
              <a:buFont typeface="Arial" panose="020B0604020202020204" pitchFamily="34" charset="0"/>
              <a:buChar char="•"/>
            </a:pPr>
            <a:endParaRPr lang="de-AT" sz="4500" dirty="0">
              <a:ea typeface="Cambria" panose="02040503050406030204" pitchFamily="18" charset="0"/>
            </a:endParaRPr>
          </a:p>
          <a:p>
            <a:pPr algn="l"/>
            <a:endParaRPr lang="de-DE" sz="4500" dirty="0" smtClean="0"/>
          </a:p>
        </p:txBody>
      </p:sp>
    </p:spTree>
    <p:extLst>
      <p:ext uri="{BB962C8B-B14F-4D97-AF65-F5344CB8AC3E}">
        <p14:creationId xmlns:p14="http://schemas.microsoft.com/office/powerpoint/2010/main" val="102935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>
          <a:xfrm>
            <a:off x="612648" y="664387"/>
            <a:ext cx="11365992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3300" b="1" dirty="0" smtClean="0">
                <a:solidFill>
                  <a:srgbClr val="C00000"/>
                </a:solidFill>
              </a:rPr>
              <a:t>Weitere </a:t>
            </a:r>
            <a:r>
              <a:rPr lang="de-DE" sz="3300" b="1" dirty="0" smtClean="0">
                <a:solidFill>
                  <a:srgbClr val="C00000"/>
                </a:solidFill>
              </a:rPr>
              <a:t>Informationen: </a:t>
            </a:r>
          </a:p>
          <a:p>
            <a:r>
              <a:rPr lang="de-DE" sz="1600" b="1" dirty="0" smtClean="0"/>
              <a:t>(Achtung: Die Links funktionieren nur </a:t>
            </a:r>
            <a:r>
              <a:rPr lang="de-DE" sz="1600" b="1" smtClean="0"/>
              <a:t>im PPP-Präsentationsmodus</a:t>
            </a:r>
            <a:r>
              <a:rPr lang="de-DE" sz="1600" b="1" dirty="0" smtClean="0"/>
              <a:t>)</a:t>
            </a:r>
            <a:br>
              <a:rPr lang="de-DE" sz="1600" b="1" dirty="0" smtClean="0"/>
            </a:br>
            <a:endParaRPr lang="de-DE" sz="1600" b="1" dirty="0" smtClean="0"/>
          </a:p>
          <a:p>
            <a:r>
              <a:rPr lang="de-DE" sz="3200" b="1" dirty="0" smtClean="0">
                <a:solidFill>
                  <a:srgbClr val="C00000"/>
                </a:solidFill>
                <a:hlinkClick r:id="rId2"/>
              </a:rPr>
              <a:t>www.fairwandeln.at/klimakonferenzen</a:t>
            </a:r>
            <a:endParaRPr lang="de-DE" sz="3200" b="1" dirty="0" smtClean="0">
              <a:solidFill>
                <a:srgbClr val="C00000"/>
              </a:solidFill>
            </a:endParaRPr>
          </a:p>
          <a:p>
            <a:endParaRPr lang="de-DE" sz="5200" b="1" dirty="0">
              <a:solidFill>
                <a:srgbClr val="C00000"/>
              </a:solidFill>
            </a:endParaRPr>
          </a:p>
          <a:p>
            <a:r>
              <a:rPr lang="de-DE" sz="3300" b="1" dirty="0" smtClean="0">
                <a:solidFill>
                  <a:srgbClr val="C00000"/>
                </a:solidFill>
              </a:rPr>
              <a:t>Infos zum Pilotprojekt in </a:t>
            </a:r>
            <a:r>
              <a:rPr lang="de-DE" sz="3300" b="1" dirty="0" err="1" smtClean="0">
                <a:solidFill>
                  <a:srgbClr val="C00000"/>
                </a:solidFill>
              </a:rPr>
              <a:t>Wr</a:t>
            </a:r>
            <a:r>
              <a:rPr lang="de-DE" sz="3300" b="1" dirty="0" smtClean="0">
                <a:solidFill>
                  <a:srgbClr val="C00000"/>
                </a:solidFill>
              </a:rPr>
              <a:t>. Neustadt: </a:t>
            </a:r>
            <a:r>
              <a:rPr lang="de-DE" sz="2800" b="1" dirty="0" smtClean="0">
                <a:solidFill>
                  <a:srgbClr val="C00000"/>
                </a:solidFill>
                <a:hlinkClick r:id="rId3"/>
              </a:rPr>
              <a:t>https</a:t>
            </a:r>
            <a:r>
              <a:rPr lang="de-DE" sz="2800" b="1" dirty="0">
                <a:solidFill>
                  <a:srgbClr val="C00000"/>
                </a:solidFill>
                <a:hlinkClick r:id="rId3"/>
              </a:rPr>
              <a:t>://www.schmuckerau.at/klimaschutzumfrage-klimawerkstatt</a:t>
            </a:r>
            <a:r>
              <a:rPr lang="de-DE" sz="2800" b="1" dirty="0" smtClean="0">
                <a:solidFill>
                  <a:srgbClr val="C00000"/>
                </a:solidFill>
                <a:hlinkClick r:id="rId3"/>
              </a:rPr>
              <a:t>/</a:t>
            </a:r>
            <a:endParaRPr lang="de-DE" sz="2800" b="1" dirty="0" smtClean="0">
              <a:solidFill>
                <a:srgbClr val="C00000"/>
              </a:solidFill>
            </a:endParaRPr>
          </a:p>
          <a:p>
            <a:endParaRPr lang="de-DE" b="1" dirty="0" smtClean="0">
              <a:solidFill>
                <a:srgbClr val="C00000"/>
              </a:solidFill>
              <a:hlinkClick r:id="rId4"/>
            </a:endParaRPr>
          </a:p>
          <a:p>
            <a:r>
              <a:rPr lang="de-DE" sz="3300" b="1" dirty="0" smtClean="0">
                <a:solidFill>
                  <a:srgbClr val="C00000"/>
                </a:solidFill>
              </a:rPr>
              <a:t>Infos zum JS-Modell der </a:t>
            </a:r>
            <a:r>
              <a:rPr lang="de-DE" sz="3300" b="1" dirty="0" err="1" smtClean="0">
                <a:solidFill>
                  <a:srgbClr val="C00000"/>
                </a:solidFill>
              </a:rPr>
              <a:t>KinderKlimaKonferenzen</a:t>
            </a:r>
            <a:r>
              <a:rPr lang="de-DE" sz="3300" b="1" dirty="0" smtClean="0">
                <a:solidFill>
                  <a:srgbClr val="C00000"/>
                </a:solidFill>
              </a:rPr>
              <a:t>:</a:t>
            </a:r>
            <a:br>
              <a:rPr lang="de-DE" sz="3300" b="1" dirty="0" smtClean="0">
                <a:solidFill>
                  <a:srgbClr val="C00000"/>
                </a:solidFill>
              </a:rPr>
            </a:br>
            <a:r>
              <a:rPr lang="de-DE" b="1" dirty="0" smtClean="0">
                <a:solidFill>
                  <a:srgbClr val="C00000"/>
                </a:solidFill>
                <a:hlinkClick r:id="rId4"/>
              </a:rPr>
              <a:t>https</a:t>
            </a:r>
            <a:r>
              <a:rPr lang="de-DE" b="1" dirty="0">
                <a:solidFill>
                  <a:srgbClr val="C00000"/>
                </a:solidFill>
                <a:hlinkClick r:id="rId4"/>
              </a:rPr>
              <a:t>://</a:t>
            </a:r>
            <a:r>
              <a:rPr lang="de-DE" b="1" dirty="0" smtClean="0">
                <a:solidFill>
                  <a:srgbClr val="C00000"/>
                </a:solidFill>
                <a:hlinkClick r:id="rId4"/>
              </a:rPr>
              <a:t>www.ka-wien.at/site/welthaus/fairwandeln/klimakonferenzen/klimakonferenzen/article/2317.html</a:t>
            </a:r>
            <a:endParaRPr lang="de-DE" b="1" dirty="0" smtClean="0">
              <a:solidFill>
                <a:srgbClr val="C00000"/>
              </a:solidFill>
            </a:endParaRPr>
          </a:p>
          <a:p>
            <a:endParaRPr lang="de-DE" b="1" dirty="0">
              <a:solidFill>
                <a:srgbClr val="C00000"/>
              </a:solidFill>
            </a:endParaRPr>
          </a:p>
          <a:p>
            <a:endParaRPr lang="de-DE" b="1" dirty="0">
              <a:solidFill>
                <a:srgbClr val="C00000"/>
              </a:solidFill>
            </a:endParaRPr>
          </a:p>
          <a:p>
            <a:r>
              <a:rPr lang="de-DE" sz="2400" b="1" dirty="0">
                <a:solidFill>
                  <a:srgbClr val="C00000"/>
                </a:solidFill>
              </a:rPr>
              <a:t>Klimakonferenzen-Folder hier bestellen: </a:t>
            </a:r>
            <a:r>
              <a:rPr lang="de-DE" sz="2400" b="1" dirty="0" smtClean="0">
                <a:solidFill>
                  <a:srgbClr val="C00000"/>
                </a:solidFill>
                <a:hlinkClick r:id="rId5"/>
              </a:rPr>
              <a:t>wien@welthaus.at</a:t>
            </a:r>
            <a:r>
              <a:rPr lang="de-DE" sz="2400" b="1" dirty="0" smtClean="0">
                <a:solidFill>
                  <a:srgbClr val="C00000"/>
                </a:solidFill>
              </a:rPr>
              <a:t> </a:t>
            </a:r>
            <a:endParaRPr lang="de-DE" sz="2400" b="1" dirty="0">
              <a:solidFill>
                <a:srgbClr val="C00000"/>
              </a:solidFill>
            </a:endParaRPr>
          </a:p>
          <a:p>
            <a:endParaRPr lang="de-DE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24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969</Words>
  <Application>Microsoft Office PowerPoint</Application>
  <PresentationFormat>Breitbild</PresentationFormat>
  <Paragraphs>94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Erzdiözese Wien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Watz Christoph</dc:creator>
  <cp:lastModifiedBy>Watz Christoph</cp:lastModifiedBy>
  <cp:revision>42</cp:revision>
  <dcterms:created xsi:type="dcterms:W3CDTF">2021-03-03T16:10:25Z</dcterms:created>
  <dcterms:modified xsi:type="dcterms:W3CDTF">2021-04-29T12:55:39Z</dcterms:modified>
</cp:coreProperties>
</file>